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5"/>
  </p:notesMasterIdLst>
  <p:handoutMasterIdLst>
    <p:handoutMasterId r:id="rId26"/>
  </p:handoutMasterIdLst>
  <p:sldIdLst>
    <p:sldId id="257" r:id="rId5"/>
    <p:sldId id="420" r:id="rId6"/>
    <p:sldId id="421" r:id="rId7"/>
    <p:sldId id="423" r:id="rId8"/>
    <p:sldId id="1193" r:id="rId9"/>
    <p:sldId id="1245" r:id="rId10"/>
    <p:sldId id="1246" r:id="rId11"/>
    <p:sldId id="1247" r:id="rId12"/>
    <p:sldId id="1248" r:id="rId13"/>
    <p:sldId id="1249" r:id="rId14"/>
    <p:sldId id="1244" r:id="rId15"/>
    <p:sldId id="1195" r:id="rId16"/>
    <p:sldId id="1199" r:id="rId17"/>
    <p:sldId id="269" r:id="rId18"/>
    <p:sldId id="267" r:id="rId19"/>
    <p:sldId id="1196" r:id="rId20"/>
    <p:sldId id="1194" r:id="rId21"/>
    <p:sldId id="1240" r:id="rId22"/>
    <p:sldId id="1242" r:id="rId23"/>
    <p:sldId id="1181"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Montgomery" initials="JM" lastIdx="4" clrIdx="0">
    <p:extLst>
      <p:ext uri="{19B8F6BF-5375-455C-9EA6-DF929625EA0E}">
        <p15:presenceInfo xmlns:p15="http://schemas.microsoft.com/office/powerpoint/2012/main" userId="S::james.montgomery@yes.org.uk::9bd3dad2-c532-4885-b169-f1f225badf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8CC1"/>
    <a:srgbClr val="898989"/>
    <a:srgbClr val="CDCDCD"/>
    <a:srgbClr val="79B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C9CE21-4DCD-40ED-A1CC-982A689BDD70}" v="63" dt="2022-02-24T22:12:28.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950" autoAdjust="0"/>
  </p:normalViewPr>
  <p:slideViewPr>
    <p:cSldViewPr snapToGrid="0">
      <p:cViewPr varScale="1">
        <p:scale>
          <a:sx n="47" d="100"/>
          <a:sy n="47" d="100"/>
        </p:scale>
        <p:origin x="696" y="5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E863836-1836-4084-98B7-35608039C7F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736A54C4-9DB1-4733-9DF8-215E259314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38DC7C-FC4F-4CC2-9B37-EF2EC3B4DA64}" type="datetimeFigureOut">
              <a:rPr lang="en-GB" smtClean="0"/>
              <a:t>16/03/2023</a:t>
            </a:fld>
            <a:endParaRPr lang="en-GB"/>
          </a:p>
        </p:txBody>
      </p:sp>
      <p:sp>
        <p:nvSpPr>
          <p:cNvPr id="4" name="Footer Placeholder 3">
            <a:extLst>
              <a:ext uri="{FF2B5EF4-FFF2-40B4-BE49-F238E27FC236}">
                <a16:creationId xmlns:a16="http://schemas.microsoft.com/office/drawing/2014/main" id="{E6AF896C-5E08-4EF9-9114-FCA7BEBCEC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4EF58FB-1A2F-463B-9F38-9F0439EBACD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DF9212F-DC9E-4DBF-955E-30C9307E004A}" type="slidenum">
              <a:rPr lang="en-GB" smtClean="0"/>
              <a:t>‹#›</a:t>
            </a:fld>
            <a:endParaRPr lang="en-GB"/>
          </a:p>
        </p:txBody>
      </p:sp>
    </p:spTree>
    <p:extLst>
      <p:ext uri="{BB962C8B-B14F-4D97-AF65-F5344CB8AC3E}">
        <p14:creationId xmlns:p14="http://schemas.microsoft.com/office/powerpoint/2010/main" val="9674248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3E68B5-ADDE-4A4C-9F49-367751A9E7AF}" type="datetimeFigureOut">
              <a:rPr lang="en-GB" smtClean="0"/>
              <a:t>16/03/2023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96AD6F-D1CE-446E-B90B-495AD5B2E7AD}" type="slidenum">
              <a:rPr lang="en-GB" smtClean="0"/>
              <a:t>‹#›</a:t>
            </a:fld>
            <a:endParaRPr lang="en-GB"/>
          </a:p>
        </p:txBody>
      </p:sp>
    </p:spTree>
    <p:extLst>
      <p:ext uri="{BB962C8B-B14F-4D97-AF65-F5344CB8AC3E}">
        <p14:creationId xmlns:p14="http://schemas.microsoft.com/office/powerpoint/2010/main" val="2714386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1</a:t>
            </a:fld>
            <a:endParaRPr lang="en-GB"/>
          </a:p>
        </p:txBody>
      </p:sp>
    </p:spTree>
    <p:extLst>
      <p:ext uri="{BB962C8B-B14F-4D97-AF65-F5344CB8AC3E}">
        <p14:creationId xmlns:p14="http://schemas.microsoft.com/office/powerpoint/2010/main" val="122739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(BD) Embedding Intelligence is a big movement at the moment in the development of SMART systems and SMART homes.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Hive and Nest Active Heating Devices are becoming very common in homes and can learn user habits in order to save costs and reduce emissions.</a:t>
            </a:r>
          </a:p>
          <a:p>
            <a:pPr marL="0" lvl="0" indent="0" algn="l" rtl="0">
              <a:spcBef>
                <a:spcPts val="0"/>
              </a:spcBef>
              <a:spcAft>
                <a:spcPts val="0"/>
              </a:spcAft>
              <a:buNone/>
            </a:pPr>
            <a:r>
              <a:rPr lang="en-GB" dirty="0"/>
              <a:t>The focus here is less on ‘making a product which can be made again’ and more on reducing our overall carbon footprint and effects on the environment.</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19166748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MM </a:t>
            </a:r>
            <a:endParaRPr lang="en-US"/>
          </a:p>
        </p:txBody>
      </p:sp>
      <p:sp>
        <p:nvSpPr>
          <p:cNvPr id="4" name="Slide Number Placeholder 3"/>
          <p:cNvSpPr>
            <a:spLocks noGrp="1"/>
          </p:cNvSpPr>
          <p:nvPr>
            <p:ph type="sldNum" sz="quarter" idx="5"/>
          </p:nvPr>
        </p:nvSpPr>
        <p:spPr/>
        <p:txBody>
          <a:bodyPr/>
          <a:lstStyle/>
          <a:p>
            <a:fld id="{C896AD6F-D1CE-446E-B90B-495AD5B2E7AD}" type="slidenum">
              <a:rPr lang="en-GB" smtClean="0"/>
              <a:t>16</a:t>
            </a:fld>
            <a:endParaRPr lang="en-GB"/>
          </a:p>
        </p:txBody>
      </p:sp>
    </p:spTree>
    <p:extLst>
      <p:ext uri="{BB962C8B-B14F-4D97-AF65-F5344CB8AC3E}">
        <p14:creationId xmlns:p14="http://schemas.microsoft.com/office/powerpoint/2010/main" val="15563282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Bridge 2 Business Student Support </a:t>
            </a:r>
            <a:br>
              <a:rPr lang="en-US" b="1" u="sng" dirty="0">
                <a:cs typeface="+mn-lt"/>
              </a:rPr>
            </a:br>
            <a:r>
              <a:rPr lang="en-US" b="1" u="sng" dirty="0"/>
              <a:t> </a:t>
            </a:r>
            <a:br>
              <a:rPr lang="en-US" b="1" u="sng" dirty="0">
                <a:cs typeface="+mn-lt"/>
              </a:rPr>
            </a:br>
            <a:r>
              <a:rPr lang="en-US" dirty="0"/>
              <a:t>Feeling inspired and want to have a chat with Bridge 2 Business? Why not get in touch and schedule a 1-2-1 with us!</a:t>
            </a:r>
            <a:br>
              <a:rPr lang="en-US" dirty="0">
                <a:cs typeface="+mn-lt"/>
              </a:rPr>
            </a:br>
            <a:br>
              <a:rPr lang="en-US" dirty="0">
                <a:cs typeface="+mn-lt"/>
              </a:rPr>
            </a:br>
            <a:r>
              <a:rPr lang="en-US" dirty="0"/>
              <a:t> In your 1-2-1 we’ll discuss your idea(s) or any of the </a:t>
            </a:r>
            <a:r>
              <a:rPr lang="en-US" dirty="0" err="1"/>
              <a:t>initititaives</a:t>
            </a:r>
            <a:r>
              <a:rPr lang="en-US" dirty="0"/>
              <a:t> you are interested in, and what support or funding could be best suited for you, as well as what other support is available to test your ideas, and get them off the ground. Some support from other external partners have age and industry restrictions – this is something we will discuss at your 1-2-1. We can help you develop your business ideas further through basic business planning to help you kick started!  </a:t>
            </a:r>
            <a:br>
              <a:rPr lang="en-US" dirty="0">
                <a:cs typeface="+mn-lt"/>
              </a:rPr>
            </a:br>
            <a:br>
              <a:rPr lang="en-US" dirty="0">
                <a:cs typeface="+mn-lt"/>
              </a:rPr>
            </a:b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330ECDDC-C4B8-46C1-90F1-C4E16D215716}" type="slidenum">
              <a:rPr lang="en-GB" smtClean="0"/>
              <a:t>18</a:t>
            </a:fld>
            <a:endParaRPr lang="en-GB"/>
          </a:p>
        </p:txBody>
      </p:sp>
    </p:spTree>
    <p:extLst>
      <p:ext uri="{BB962C8B-B14F-4D97-AF65-F5344CB8AC3E}">
        <p14:creationId xmlns:p14="http://schemas.microsoft.com/office/powerpoint/2010/main" val="318664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19203-AF04-49B0-96E0-8F18492DAD05}" type="slidenum">
              <a:rPr lang="en-GB" smtClean="0"/>
              <a:t>19</a:t>
            </a:fld>
            <a:endParaRPr lang="en-GB"/>
          </a:p>
        </p:txBody>
      </p:sp>
    </p:spTree>
    <p:extLst>
      <p:ext uri="{BB962C8B-B14F-4D97-AF65-F5344CB8AC3E}">
        <p14:creationId xmlns:p14="http://schemas.microsoft.com/office/powerpoint/2010/main" val="29717160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u="none" dirty="0"/>
          </a:p>
        </p:txBody>
      </p:sp>
      <p:sp>
        <p:nvSpPr>
          <p:cNvPr id="4" name="Slide Number Placeholder 3"/>
          <p:cNvSpPr>
            <a:spLocks noGrp="1"/>
          </p:cNvSpPr>
          <p:nvPr>
            <p:ph type="sldNum" sz="quarter" idx="5"/>
          </p:nvPr>
        </p:nvSpPr>
        <p:spPr/>
        <p:txBody>
          <a:bodyPr/>
          <a:lstStyle/>
          <a:p>
            <a:fld id="{DEE71273-038E-45C8-9384-CB5A05D079DE}" type="slidenum">
              <a:rPr lang="en-GB" smtClean="0"/>
              <a:t>20</a:t>
            </a:fld>
            <a:endParaRPr lang="en-GB"/>
          </a:p>
        </p:txBody>
      </p:sp>
    </p:spTree>
    <p:extLst>
      <p:ext uri="{BB962C8B-B14F-4D97-AF65-F5344CB8AC3E}">
        <p14:creationId xmlns:p14="http://schemas.microsoft.com/office/powerpoint/2010/main" val="145500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u="sng"/>
              <a:t>Introduction to functions of Zoom/Teams </a:t>
            </a:r>
          </a:p>
          <a:p>
            <a:pPr marL="0" indent="0">
              <a:buNone/>
            </a:pPr>
            <a:r>
              <a:rPr lang="en-GB" b="0" u="none"/>
              <a:t>Chat function</a:t>
            </a:r>
          </a:p>
          <a:p>
            <a:pPr marL="0" indent="0">
              <a:buNone/>
            </a:pPr>
            <a:r>
              <a:rPr lang="en-GB" b="0" u="none"/>
              <a:t>Raising hands</a:t>
            </a:r>
          </a:p>
          <a:p>
            <a:pPr marL="0" indent="0">
              <a:buNone/>
            </a:pPr>
            <a:r>
              <a:rPr lang="en-GB" b="0" u="none"/>
              <a:t>Unmute/mute</a:t>
            </a:r>
          </a:p>
          <a:p>
            <a:endParaRPr lang="en-GB"/>
          </a:p>
        </p:txBody>
      </p:sp>
      <p:sp>
        <p:nvSpPr>
          <p:cNvPr id="4" name="Slide Number Placeholder 3"/>
          <p:cNvSpPr>
            <a:spLocks noGrp="1"/>
          </p:cNvSpPr>
          <p:nvPr>
            <p:ph type="sldNum" sz="quarter" idx="5"/>
          </p:nvPr>
        </p:nvSpPr>
        <p:spPr/>
        <p:txBody>
          <a:bodyPr/>
          <a:lstStyle/>
          <a:p>
            <a:fld id="{DEE71273-038E-45C8-9384-CB5A05D079DE}" type="slidenum">
              <a:rPr lang="en-GB" smtClean="0"/>
              <a:t>2</a:t>
            </a:fld>
            <a:endParaRPr lang="en-GB"/>
          </a:p>
        </p:txBody>
      </p:sp>
    </p:spTree>
    <p:extLst>
      <p:ext uri="{BB962C8B-B14F-4D97-AF65-F5344CB8AC3E}">
        <p14:creationId xmlns:p14="http://schemas.microsoft.com/office/powerpoint/2010/main" val="689697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u="sng">
              <a:cs typeface="Calibri"/>
            </a:endParaRPr>
          </a:p>
        </p:txBody>
      </p:sp>
      <p:sp>
        <p:nvSpPr>
          <p:cNvPr id="4" name="Slide Number Placeholder 3"/>
          <p:cNvSpPr>
            <a:spLocks noGrp="1"/>
          </p:cNvSpPr>
          <p:nvPr>
            <p:ph type="sldNum" sz="quarter" idx="5"/>
          </p:nvPr>
        </p:nvSpPr>
        <p:spPr/>
        <p:txBody>
          <a:bodyPr/>
          <a:lstStyle/>
          <a:p>
            <a:fld id="{DEE71273-038E-45C8-9384-CB5A05D079DE}" type="slidenum">
              <a:rPr lang="en-GB" smtClean="0"/>
              <a:t>3</a:t>
            </a:fld>
            <a:endParaRPr lang="en-GB"/>
          </a:p>
        </p:txBody>
      </p:sp>
    </p:spTree>
    <p:extLst>
      <p:ext uri="{BB962C8B-B14F-4D97-AF65-F5344CB8AC3E}">
        <p14:creationId xmlns:p14="http://schemas.microsoft.com/office/powerpoint/2010/main" val="2813746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u="none" dirty="0"/>
              <a:t>KH Notes:</a:t>
            </a:r>
          </a:p>
          <a:p>
            <a:pPr algn="l"/>
            <a:r>
              <a:rPr lang="en-GB" dirty="0">
                <a:latin typeface="Bebas"/>
              </a:rPr>
              <a:t>What is marketing?</a:t>
            </a:r>
            <a:endParaRPr lang="en-US" dirty="0">
              <a:latin typeface="Bebas"/>
            </a:endParaRPr>
          </a:p>
          <a:p>
            <a:pPr algn="l"/>
            <a:r>
              <a:rPr lang="en-GB" dirty="0">
                <a:latin typeface="Bebas"/>
              </a:rPr>
              <a:t>Types of Marketing</a:t>
            </a:r>
            <a:endParaRPr lang="en-GB" dirty="0">
              <a:latin typeface="Bebas"/>
              <a:cs typeface="Calibri"/>
            </a:endParaRPr>
          </a:p>
          <a:p>
            <a:pPr algn="l"/>
            <a:r>
              <a:rPr lang="en-GB" dirty="0">
                <a:latin typeface="Bebas"/>
              </a:rPr>
              <a:t>The success and fails </a:t>
            </a:r>
            <a:endParaRPr lang="en-GB" dirty="0">
              <a:latin typeface="Bebas"/>
              <a:cs typeface="Calibri"/>
            </a:endParaRPr>
          </a:p>
          <a:p>
            <a:pPr algn="l"/>
            <a:r>
              <a:rPr lang="en-GB" dirty="0">
                <a:latin typeface="Bebas"/>
              </a:rPr>
              <a:t>Marketing plans </a:t>
            </a:r>
            <a:endParaRPr lang="en-GB" dirty="0">
              <a:latin typeface="Bebas"/>
              <a:cs typeface="Calibri"/>
            </a:endParaRPr>
          </a:p>
          <a:p>
            <a:pPr algn="l"/>
            <a:r>
              <a:rPr lang="en-GB" dirty="0">
                <a:latin typeface="Bebas"/>
              </a:rPr>
              <a:t>The Importance of branding </a:t>
            </a:r>
            <a:endParaRPr lang="en-GB" dirty="0">
              <a:latin typeface="Bebas"/>
              <a:cs typeface="Calibri" panose="020F0502020204030204"/>
            </a:endParaRPr>
          </a:p>
          <a:p>
            <a:pPr algn="l"/>
            <a:r>
              <a:rPr lang="en-GB" dirty="0">
                <a:latin typeface="Bebas"/>
              </a:rPr>
              <a:t>Setting the story – engaging the customer</a:t>
            </a:r>
            <a:endParaRPr lang="en-GB" dirty="0">
              <a:latin typeface="Bebas"/>
              <a:cs typeface="Calibri" panose="020F0502020204030204"/>
            </a:endParaRPr>
          </a:p>
          <a:p>
            <a:endParaRPr lang="en-GB" b="1" dirty="0">
              <a:cs typeface="Calibri"/>
            </a:endParaRPr>
          </a:p>
        </p:txBody>
      </p:sp>
      <p:sp>
        <p:nvSpPr>
          <p:cNvPr id="4" name="Slide Number Placeholder 3"/>
          <p:cNvSpPr>
            <a:spLocks noGrp="1"/>
          </p:cNvSpPr>
          <p:nvPr>
            <p:ph type="sldNum" sz="quarter" idx="5"/>
          </p:nvPr>
        </p:nvSpPr>
        <p:spPr/>
        <p:txBody>
          <a:bodyPr/>
          <a:lstStyle/>
          <a:p>
            <a:fld id="{DEE71273-038E-45C8-9384-CB5A05D079DE}" type="slidenum">
              <a:rPr lang="en-GB" smtClean="0"/>
              <a:t>4</a:t>
            </a:fld>
            <a:endParaRPr lang="en-GB"/>
          </a:p>
        </p:txBody>
      </p:sp>
    </p:spTree>
    <p:extLst>
      <p:ext uri="{BB962C8B-B14F-4D97-AF65-F5344CB8AC3E}">
        <p14:creationId xmlns:p14="http://schemas.microsoft.com/office/powerpoint/2010/main" val="2854517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896AD6F-D1CE-446E-B90B-495AD5B2E7AD}" type="slidenum">
              <a:rPr lang="en-GB" smtClean="0"/>
              <a:t>5</a:t>
            </a:fld>
            <a:endParaRPr lang="en-GB"/>
          </a:p>
        </p:txBody>
      </p:sp>
    </p:spTree>
    <p:extLst>
      <p:ext uri="{BB962C8B-B14F-4D97-AF65-F5344CB8AC3E}">
        <p14:creationId xmlns:p14="http://schemas.microsoft.com/office/powerpoint/2010/main" val="3555558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a:t>MM </a:t>
            </a:r>
            <a:r>
              <a:rPr lang="en-GB"/>
              <a:t>The following slides will take you through the key aspects of the challenge.</a:t>
            </a:r>
            <a:endParaRPr lang="en-US"/>
          </a:p>
        </p:txBody>
      </p:sp>
      <p:sp>
        <p:nvSpPr>
          <p:cNvPr id="4" name="Slide Number Placeholder 3"/>
          <p:cNvSpPr>
            <a:spLocks noGrp="1"/>
          </p:cNvSpPr>
          <p:nvPr>
            <p:ph type="sldNum" sz="quarter" idx="5"/>
          </p:nvPr>
        </p:nvSpPr>
        <p:spPr/>
        <p:txBody>
          <a:bodyPr/>
          <a:lstStyle/>
          <a:p>
            <a:fld id="{0A7CA61A-124C-40C5-B879-D40C610C196E}" type="slidenum">
              <a:rPr lang="en-US" smtClean="0"/>
              <a:t>11</a:t>
            </a:fld>
            <a:endParaRPr lang="en-US"/>
          </a:p>
        </p:txBody>
      </p:sp>
    </p:spTree>
    <p:extLst>
      <p:ext uri="{BB962C8B-B14F-4D97-AF65-F5344CB8AC3E}">
        <p14:creationId xmlns:p14="http://schemas.microsoft.com/office/powerpoint/2010/main" val="13685729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7CA61A-124C-40C5-B879-D40C610C196E}" type="slidenum">
              <a:rPr lang="en-US" smtClean="0"/>
              <a:t>12</a:t>
            </a:fld>
            <a:endParaRPr lang="en-US"/>
          </a:p>
        </p:txBody>
      </p:sp>
    </p:spTree>
    <p:extLst>
      <p:ext uri="{BB962C8B-B14F-4D97-AF65-F5344CB8AC3E}">
        <p14:creationId xmlns:p14="http://schemas.microsoft.com/office/powerpoint/2010/main" val="862125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u="sng" dirty="0"/>
              <a:t>MM </a:t>
            </a:r>
            <a:r>
              <a:rPr lang="en-GB" b="1" dirty="0"/>
              <a:t>Having a circular design is the best way to ensure there is never waste</a:t>
            </a:r>
            <a:endParaRPr lang="en-GB" dirty="0">
              <a:cs typeface="Calibri"/>
            </a:endParaRPr>
          </a:p>
          <a:p>
            <a:endParaRPr lang="en-GB" dirty="0">
              <a:cs typeface="Calibri"/>
            </a:endParaRPr>
          </a:p>
          <a:p>
            <a:r>
              <a:rPr lang="en-GB" dirty="0"/>
              <a:t>Using nature Clockwise from top left:</a:t>
            </a:r>
            <a:endParaRPr lang="en-US" dirty="0"/>
          </a:p>
          <a:p>
            <a:pPr marL="171450" indent="-171450">
              <a:buFont typeface="Arial,Sans-Serif"/>
              <a:buChar char="•"/>
            </a:pPr>
            <a:r>
              <a:rPr lang="en-GB" dirty="0"/>
              <a:t>Photos 1 and 2: Chile-based designer Margarita </a:t>
            </a:r>
            <a:r>
              <a:rPr lang="en-GB" dirty="0" err="1"/>
              <a:t>Talep</a:t>
            </a:r>
            <a:r>
              <a:rPr lang="en-GB" dirty="0"/>
              <a:t> has created a sustainable, biodegradable alternative to single-use packaging, using raw material extracted from algae </a:t>
            </a:r>
            <a:endParaRPr lang="en-US" dirty="0"/>
          </a:p>
          <a:p>
            <a:pPr marL="171450" indent="-171450">
              <a:buFont typeface="Arial,Sans-Serif"/>
              <a:buChar char="•"/>
            </a:pPr>
            <a:r>
              <a:rPr lang="en-GB" dirty="0"/>
              <a:t>Photo 3: Dutch designers Eric </a:t>
            </a:r>
            <a:r>
              <a:rPr lang="en-GB" dirty="0" err="1"/>
              <a:t>Klarenbeek</a:t>
            </a:r>
            <a:r>
              <a:rPr lang="en-GB" dirty="0"/>
              <a:t> and Maartje </a:t>
            </a:r>
            <a:r>
              <a:rPr lang="en-GB" dirty="0" err="1"/>
              <a:t>Dros</a:t>
            </a:r>
            <a:r>
              <a:rPr lang="en-GB" dirty="0"/>
              <a:t> have developed a bioplastic also made from algae, which they believe could completely replace synthetic plastics over time. The designers believe that the algae polymer could be used to make everything from shampoo bottles to tableware or rubbish bins, eventually entirely replacing plastics made from fossil fuels like oil.</a:t>
            </a:r>
            <a:endParaRPr lang="en-US" dirty="0"/>
          </a:p>
          <a:p>
            <a:pPr marL="171450" indent="-171450">
              <a:buFont typeface="Arial,Sans-Serif"/>
              <a:buChar char="•"/>
            </a:pPr>
            <a:r>
              <a:rPr lang="en-GB" dirty="0"/>
              <a:t>Photo 4: Hermes bag made from mycelium – the root system of mushrooms. There are many examples of mycelium products, from lamps to chairs to whole building structures! See lesson plans for BBC video on further examples.</a:t>
            </a:r>
            <a:endParaRPr lang="en-US" dirty="0"/>
          </a:p>
          <a:p>
            <a:pPr marL="171450" indent="-171450">
              <a:buFont typeface="Arial,Sans-Serif"/>
              <a:buChar char="•"/>
            </a:pPr>
            <a:r>
              <a:rPr lang="en-GB" dirty="0"/>
              <a:t>Photo 5: trainers made from Kombucha waste. Kombucha is a sweet, fizzy drink made from bacteria, yeast, sugar, and tea. Fermented products like bread, wine, beer and Kombucha leave a waste mix of bacteria and yeast which can then be ‘grown’ and shaped. The trainers can last for years. When they are at the end of their life, they can be thrown in the compost heap and will break down in a couple of months.</a:t>
            </a:r>
            <a:endParaRPr lang="en-US" dirty="0"/>
          </a:p>
          <a:p>
            <a:pPr marL="171450" indent="-171450">
              <a:buFont typeface="Arial,Sans-Serif"/>
              <a:buChar char="•"/>
            </a:pPr>
            <a:r>
              <a:rPr lang="en-GB" dirty="0"/>
              <a:t>Photo 6: headphones made from a variety of fungi, petrol-free bioplastic from baker’s yeast and cellulose from plants</a:t>
            </a:r>
            <a:endParaRPr lang="en-GB" dirty="0">
              <a:cs typeface="Calibri"/>
            </a:endParaRPr>
          </a:p>
          <a:p>
            <a:pPr marL="171450" indent="-171450">
              <a:buFont typeface="Arial,Sans-Serif"/>
              <a:buChar char="•"/>
            </a:pPr>
            <a:endParaRPr lang="en-GB" dirty="0"/>
          </a:p>
          <a:p>
            <a:pPr marL="171450" indent="-171450">
              <a:buFont typeface="Arial,Sans-Serif"/>
              <a:buChar char="•"/>
            </a:pPr>
            <a:r>
              <a:rPr lang="en-US" dirty="0"/>
              <a:t>Apps are a good example – there are no physical products, cutting down on resources and distribution by vehicles. (There are energy issues around 'server farms' however, and artists, musicians and writers are not always well paid by these sites...Could be worth some discussion on ethical business!)</a:t>
            </a:r>
            <a:r>
              <a:rPr lang="en-GB" dirty="0"/>
              <a:t> </a:t>
            </a:r>
            <a:endParaRPr lang="en-GB" dirty="0">
              <a:cs typeface="Calibri" panose="020F0502020204030204"/>
            </a:endParaRPr>
          </a:p>
        </p:txBody>
      </p:sp>
      <p:sp>
        <p:nvSpPr>
          <p:cNvPr id="4" name="Slide Number Placeholder 3"/>
          <p:cNvSpPr>
            <a:spLocks noGrp="1"/>
          </p:cNvSpPr>
          <p:nvPr>
            <p:ph type="sldNum" sz="quarter" idx="5"/>
          </p:nvPr>
        </p:nvSpPr>
        <p:spPr/>
        <p:txBody>
          <a:bodyPr/>
          <a:lstStyle/>
          <a:p>
            <a:fld id="{0A7CA61A-124C-40C5-B879-D40C610C196E}" type="slidenum">
              <a:rPr lang="en-US" smtClean="0"/>
              <a:t>13</a:t>
            </a:fld>
            <a:endParaRPr lang="en-US"/>
          </a:p>
        </p:txBody>
      </p:sp>
    </p:spTree>
    <p:extLst>
      <p:ext uri="{BB962C8B-B14F-4D97-AF65-F5344CB8AC3E}">
        <p14:creationId xmlns:p14="http://schemas.microsoft.com/office/powerpoint/2010/main" val="1271504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(BD) SMART material choice – SMART seems to be the buzzword of the past few years and it’s use really is endless!</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The idea here is that you don’t have waste at the end which needs to be recycled (As recycling itself is also a waste producing activity!) Instead, products are packaged in natural or bio-</a:t>
            </a:r>
            <a:r>
              <a:rPr lang="en-GB" dirty="0" err="1"/>
              <a:t>degrabable</a:t>
            </a:r>
            <a:r>
              <a:rPr lang="en-GB" dirty="0"/>
              <a:t> packaging. This can then be put on a compost heap or like washing machine liquid-tabs, might naturally dissolve naturally during it’s use.</a:t>
            </a:r>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4079601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7D1DDDF-51B3-4D34-BB9B-2116DE359124}"/>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7" name="Title 6">
            <a:extLst>
              <a:ext uri="{FF2B5EF4-FFF2-40B4-BE49-F238E27FC236}">
                <a16:creationId xmlns:a16="http://schemas.microsoft.com/office/drawing/2014/main" id="{40DDEC27-7CBE-4826-8CCF-70AA3E9C27F9}"/>
              </a:ext>
            </a:extLst>
          </p:cNvPr>
          <p:cNvSpPr>
            <a:spLocks noGrp="1"/>
          </p:cNvSpPr>
          <p:nvPr>
            <p:ph type="title"/>
          </p:nvPr>
        </p:nvSpPr>
        <p:spPr/>
        <p:txBody>
          <a:bodyPr/>
          <a:lstStyle/>
          <a:p>
            <a:r>
              <a:rPr lang="en-US"/>
              <a:t>Click to edit Master title style</a:t>
            </a:r>
            <a:endParaRPr lang="en-GB"/>
          </a:p>
        </p:txBody>
      </p:sp>
      <p:sp>
        <p:nvSpPr>
          <p:cNvPr id="8" name="Date Placeholder 7">
            <a:extLst>
              <a:ext uri="{FF2B5EF4-FFF2-40B4-BE49-F238E27FC236}">
                <a16:creationId xmlns:a16="http://schemas.microsoft.com/office/drawing/2014/main" id="{5DE882CF-0818-4EE5-AE26-24AC78A7C629}"/>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9" name="Footer Placeholder 8">
            <a:extLst>
              <a:ext uri="{FF2B5EF4-FFF2-40B4-BE49-F238E27FC236}">
                <a16:creationId xmlns:a16="http://schemas.microsoft.com/office/drawing/2014/main" id="{F02D1F5A-948B-4CFA-9685-D1171C15A11B}"/>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id="{466BC3C5-403B-44A5-9311-0CC40EF25FEA}"/>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252746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606D1-7CD2-4A51-80D5-62ED31EA9CC7}"/>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03290F5-2208-404D-A3D6-8D2701318453}"/>
              </a:ext>
            </a:extLst>
          </p:cNvPr>
          <p:cNvSpPr>
            <a:spLocks noGrp="1"/>
          </p:cNvSpPr>
          <p:nvPr>
            <p:ph type="body" orient="vert" idx="1"/>
          </p:nvPr>
        </p:nvSpPr>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01CEAB-5D66-41A8-A940-730F146014A0}"/>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5" name="Footer Placeholder 4">
            <a:extLst>
              <a:ext uri="{FF2B5EF4-FFF2-40B4-BE49-F238E27FC236}">
                <a16:creationId xmlns:a16="http://schemas.microsoft.com/office/drawing/2014/main" id="{75B77006-DD4B-471A-9425-3CF0FF8742E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7DA1B447-4722-4B5C-A985-FA3C459A47EC}"/>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310631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EE3A9-8BBC-4C97-B499-32895292F76A}"/>
              </a:ext>
            </a:extLst>
          </p:cNvPr>
          <p:cNvSpPr>
            <a:spLocks noGrp="1"/>
          </p:cNvSpPr>
          <p:nvPr>
            <p:ph type="title" orient="vert"/>
          </p:nvPr>
        </p:nvSpPr>
        <p:spPr>
          <a:xfrm>
            <a:off x="8724900" y="365125"/>
            <a:ext cx="2628900" cy="5811838"/>
          </a:xfrm>
        </p:spPr>
        <p:txBody>
          <a:bodyPr vert="eaVert"/>
          <a:lstStyle>
            <a:lvl1pPr>
              <a:defRPr>
                <a:solidFill>
                  <a:schemeClr val="tx1"/>
                </a:solidFill>
              </a:defRPr>
            </a:lvl1p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2AF3CF-2FD7-4A60-B4BF-3A96BC27CB25}"/>
              </a:ext>
            </a:extLst>
          </p:cNvPr>
          <p:cNvSpPr>
            <a:spLocks noGrp="1"/>
          </p:cNvSpPr>
          <p:nvPr>
            <p:ph type="body" orient="vert" idx="1"/>
          </p:nvPr>
        </p:nvSpPr>
        <p:spPr>
          <a:xfrm>
            <a:off x="838200" y="365125"/>
            <a:ext cx="7734300" cy="5811838"/>
          </a:xfrm>
        </p:spPr>
        <p:txBody>
          <a:bodyPr vert="eaVert"/>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E5BC8FB-32AA-46E9-B51D-1D5C3A2E0E7D}"/>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5" name="Footer Placeholder 4">
            <a:extLst>
              <a:ext uri="{FF2B5EF4-FFF2-40B4-BE49-F238E27FC236}">
                <a16:creationId xmlns:a16="http://schemas.microsoft.com/office/drawing/2014/main" id="{FD3CC5EC-FB06-4FA6-A56E-55A4E2571DE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3906047-A75F-4032-B11C-D748C6B282D2}"/>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3806613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6B0EF-74B2-45A5-8841-BE84F109E45A}"/>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defRPr sz="9600" b="1">
                <a:solidFill>
                  <a:srgbClr val="79B0E0"/>
                </a:solidFill>
                <a:latin typeface="Montserrat" panose="00000500000000000000" pitchFamily="2" charset="0"/>
              </a:defRPr>
            </a:lvl1pPr>
          </a:lstStyle>
          <a:p>
            <a:r>
              <a:rPr lang="en-US" dirty="0"/>
              <a:t>Session Title</a:t>
            </a:r>
            <a:endParaRPr lang="en-GB" dirty="0"/>
          </a:p>
        </p:txBody>
      </p:sp>
      <p:sp>
        <p:nvSpPr>
          <p:cNvPr id="4" name="Text Placeholder 3">
            <a:extLst>
              <a:ext uri="{FF2B5EF4-FFF2-40B4-BE49-F238E27FC236}">
                <a16:creationId xmlns:a16="http://schemas.microsoft.com/office/drawing/2014/main" id="{ECA1FEA6-B657-4D22-A244-367E58A79BB1}"/>
              </a:ext>
            </a:extLst>
          </p:cNvPr>
          <p:cNvSpPr>
            <a:spLocks noGrp="1"/>
          </p:cNvSpPr>
          <p:nvPr>
            <p:ph type="body" sz="quarter" idx="10"/>
          </p:nvPr>
        </p:nvSpPr>
        <p:spPr>
          <a:xfrm>
            <a:off x="1628774" y="3809999"/>
            <a:ext cx="5419725" cy="2800351"/>
          </a:xfrm>
        </p:spPr>
        <p:txBody>
          <a:bodyPr/>
          <a:lstStyle/>
          <a:p>
            <a:pPr lvl="0"/>
            <a:r>
              <a:rPr lang="en-US"/>
              <a:t>Click to edit Master text styles</a:t>
            </a:r>
          </a:p>
        </p:txBody>
      </p:sp>
    </p:spTree>
    <p:extLst>
      <p:ext uri="{BB962C8B-B14F-4D97-AF65-F5344CB8AC3E}">
        <p14:creationId xmlns:p14="http://schemas.microsoft.com/office/powerpoint/2010/main" val="41639763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B4F1D7C-5A93-4ECA-A1C2-2E295409E5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E2379E-CC78-4B99-BDE1-52E8D3A6EB1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C160329-EE21-44E6-9DDF-2069E7F57A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EFD35-FC1E-40B8-9FF7-E2256D0DD6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AAE6DEA-44A0-4149-834F-0F0256F373ED}"/>
              </a:ext>
            </a:extLst>
          </p:cNvPr>
          <p:cNvSpPr>
            <a:spLocks noGrp="1"/>
          </p:cNvSpPr>
          <p:nvPr>
            <p:ph type="dt" sz="half" idx="10"/>
          </p:nvPr>
        </p:nvSpPr>
        <p:spPr>
          <a:xfrm>
            <a:off x="838200" y="6356350"/>
            <a:ext cx="2743200" cy="365125"/>
          </a:xfrm>
          <a:prstGeom prst="rect">
            <a:avLst/>
          </a:prstGeom>
        </p:spPr>
        <p:txBody>
          <a:bodyPr/>
          <a:lstStyle>
            <a:lvl1pPr>
              <a:defRPr>
                <a:latin typeface="Montserrat" panose="00000500000000000000"/>
              </a:defRPr>
            </a:lvl1pPr>
          </a:lstStyle>
          <a:p>
            <a:fld id="{515254AE-767B-482D-951C-B3414E709996}" type="datetimeFigureOut">
              <a:rPr lang="en-GB" smtClean="0"/>
              <a:pPr/>
              <a:t>16/03/2023</a:t>
            </a:fld>
            <a:endParaRPr lang="en-GB" dirty="0"/>
          </a:p>
        </p:txBody>
      </p:sp>
      <p:sp>
        <p:nvSpPr>
          <p:cNvPr id="8" name="Footer Placeholder 7">
            <a:extLst>
              <a:ext uri="{FF2B5EF4-FFF2-40B4-BE49-F238E27FC236}">
                <a16:creationId xmlns:a16="http://schemas.microsoft.com/office/drawing/2014/main" id="{6836AC97-506A-48AE-9FA4-B1961BDD7C70}"/>
              </a:ext>
            </a:extLst>
          </p:cNvPr>
          <p:cNvSpPr>
            <a:spLocks noGrp="1"/>
          </p:cNvSpPr>
          <p:nvPr>
            <p:ph type="ftr" sz="quarter" idx="11"/>
          </p:nvPr>
        </p:nvSpPr>
        <p:spPr>
          <a:xfrm>
            <a:off x="4038600" y="6356350"/>
            <a:ext cx="4114800" cy="365125"/>
          </a:xfrm>
          <a:prstGeom prst="rect">
            <a:avLst/>
          </a:prstGeom>
        </p:spPr>
        <p:txBody>
          <a:bodyPr/>
          <a:lstStyle>
            <a:lvl1pPr>
              <a:defRPr>
                <a:latin typeface="Montserrat" panose="00000500000000000000"/>
              </a:defRPr>
            </a:lvl1pPr>
          </a:lstStyle>
          <a:p>
            <a:endParaRPr lang="en-GB" dirty="0"/>
          </a:p>
        </p:txBody>
      </p:sp>
      <p:sp>
        <p:nvSpPr>
          <p:cNvPr id="9" name="Slide Number Placeholder 8">
            <a:extLst>
              <a:ext uri="{FF2B5EF4-FFF2-40B4-BE49-F238E27FC236}">
                <a16:creationId xmlns:a16="http://schemas.microsoft.com/office/drawing/2014/main" id="{FCD4E147-22FA-4654-B087-8C1C1CF2FE63}"/>
              </a:ext>
            </a:extLst>
          </p:cNvPr>
          <p:cNvSpPr>
            <a:spLocks noGrp="1"/>
          </p:cNvSpPr>
          <p:nvPr>
            <p:ph type="sldNum" sz="quarter" idx="12"/>
          </p:nvPr>
        </p:nvSpPr>
        <p:spPr>
          <a:xfrm>
            <a:off x="8610600" y="6356350"/>
            <a:ext cx="2743200" cy="365125"/>
          </a:xfrm>
          <a:prstGeom prst="rect">
            <a:avLst/>
          </a:prstGeom>
        </p:spPr>
        <p:txBody>
          <a:bodyPr/>
          <a:lstStyle>
            <a:lvl1pPr>
              <a:defRPr>
                <a:latin typeface="Montserrat" panose="00000500000000000000"/>
              </a:defRPr>
            </a:lvl1p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2187532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7C35F-E961-4608-89DF-7414F8A23DA1}"/>
              </a:ext>
            </a:extLst>
          </p:cNvPr>
          <p:cNvSpPr>
            <a:spLocks noGrp="1"/>
          </p:cNvSpPr>
          <p:nvPr>
            <p:ph type="title"/>
          </p:nvPr>
        </p:nvSpPr>
        <p:spPr>
          <a:xfrm>
            <a:off x="831850" y="1709738"/>
            <a:ext cx="10515600" cy="2852737"/>
          </a:xfrm>
        </p:spPr>
        <p:txBody>
          <a:bodyPr anchor="b"/>
          <a:lstStyle>
            <a:lvl1pPr>
              <a:defRPr sz="6000">
                <a:solidFill>
                  <a:schemeClr val="bg1"/>
                </a:solidFill>
              </a:defRPr>
            </a:lvl1p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7E919F76-A33C-4836-813A-F2EA7F9720D0}"/>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F07645-6ECB-4EA9-ADD0-699896036CE7}"/>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5" name="Footer Placeholder 4">
            <a:extLst>
              <a:ext uri="{FF2B5EF4-FFF2-40B4-BE49-F238E27FC236}">
                <a16:creationId xmlns:a16="http://schemas.microsoft.com/office/drawing/2014/main" id="{EA3564B4-EEC0-4C83-98F1-79044AC8095B}"/>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C611AB9-EF81-41FD-8EEE-AF5FABA191CE}"/>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136257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DDEB-AC88-486E-B1AB-5AD8AA4E7F0A}"/>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dirty="0"/>
          </a:p>
        </p:txBody>
      </p:sp>
      <p:sp>
        <p:nvSpPr>
          <p:cNvPr id="3" name="Content Placeholder 2">
            <a:extLst>
              <a:ext uri="{FF2B5EF4-FFF2-40B4-BE49-F238E27FC236}">
                <a16:creationId xmlns:a16="http://schemas.microsoft.com/office/drawing/2014/main" id="{5AC10DC5-2ADC-47AC-909E-A829DF69ECE6}"/>
              </a:ext>
            </a:extLst>
          </p:cNvPr>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8FA7A5-555D-4E64-8466-B0AD85B284F0}"/>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5" name="Footer Placeholder 4">
            <a:extLst>
              <a:ext uri="{FF2B5EF4-FFF2-40B4-BE49-F238E27FC236}">
                <a16:creationId xmlns:a16="http://schemas.microsoft.com/office/drawing/2014/main" id="{9442C749-AD32-4325-A82B-F5A05920B5C2}"/>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1D5844C-7857-4CAF-8F86-EA349C455992}"/>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1777557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C5CAD-640B-490A-B8D7-DA6354986D0B}"/>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80A4231-6E1C-410E-B73C-9F8C5761B65C}"/>
              </a:ext>
            </a:extLst>
          </p:cNvPr>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4161FE0-58BE-4988-9E19-6C5AD956ABEF}"/>
              </a:ext>
            </a:extLst>
          </p:cNvPr>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a:extLst>
              <a:ext uri="{FF2B5EF4-FFF2-40B4-BE49-F238E27FC236}">
                <a16:creationId xmlns:a16="http://schemas.microsoft.com/office/drawing/2014/main" id="{53198684-3DA8-46E4-81C2-62A6C783F744}"/>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6" name="Footer Placeholder 5">
            <a:extLst>
              <a:ext uri="{FF2B5EF4-FFF2-40B4-BE49-F238E27FC236}">
                <a16:creationId xmlns:a16="http://schemas.microsoft.com/office/drawing/2014/main" id="{1FED9DBA-43D3-427F-9790-12618ADDF25D}"/>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61835DB3-B36F-451A-ABBD-23CC786070FC}"/>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3917230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93EB9-B5A1-40CC-9384-5FB2214C9165}"/>
              </a:ext>
            </a:extLst>
          </p:cNvPr>
          <p:cNvSpPr>
            <a:spLocks noGrp="1"/>
          </p:cNvSpPr>
          <p:nvPr>
            <p:ph type="title"/>
          </p:nvPr>
        </p:nvSpPr>
        <p:spPr>
          <a:xfrm>
            <a:off x="839788" y="365125"/>
            <a:ext cx="10515600" cy="1325563"/>
          </a:xfrm>
        </p:spPr>
        <p:txBody>
          <a:bodyPr/>
          <a:lstStyle>
            <a:lvl1pPr>
              <a:defRPr>
                <a:solidFill>
                  <a:schemeClr val="tx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EC21EAB-4DE2-49E2-87D7-A57A51F1D867}"/>
              </a:ext>
            </a:extLst>
          </p:cNvPr>
          <p:cNvSpPr>
            <a:spLocks noGrp="1"/>
          </p:cNvSpPr>
          <p:nvPr>
            <p:ph type="body" idx="1"/>
          </p:nvPr>
        </p:nvSpPr>
        <p:spPr>
          <a:xfrm>
            <a:off x="839788" y="1681163"/>
            <a:ext cx="5157787"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7456C53-3CF0-49FF-8866-7F1E7C2527D5}"/>
              </a:ext>
            </a:extLst>
          </p:cNvPr>
          <p:cNvSpPr>
            <a:spLocks noGrp="1"/>
          </p:cNvSpPr>
          <p:nvPr>
            <p:ph sz="half" idx="2"/>
          </p:nvPr>
        </p:nvSpPr>
        <p:spPr>
          <a:xfrm>
            <a:off x="839788" y="2505075"/>
            <a:ext cx="5157787"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C25EC9A-8863-4108-B3FD-A36FED79F399}"/>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B8AC2E-ED8A-4BF4-93FE-DECFB40EA70B}"/>
              </a:ext>
            </a:extLst>
          </p:cNvPr>
          <p:cNvSpPr>
            <a:spLocks noGrp="1"/>
          </p:cNvSpPr>
          <p:nvPr>
            <p:ph sz="quarter" idx="4"/>
          </p:nvPr>
        </p:nvSpPr>
        <p:spPr>
          <a:xfrm>
            <a:off x="6172200" y="2505075"/>
            <a:ext cx="5183188" cy="36845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2947DE-60F1-4589-8467-73CF30AFB392}"/>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8" name="Footer Placeholder 7">
            <a:extLst>
              <a:ext uri="{FF2B5EF4-FFF2-40B4-BE49-F238E27FC236}">
                <a16:creationId xmlns:a16="http://schemas.microsoft.com/office/drawing/2014/main" id="{5C73B2D0-F33D-4943-8226-2CFFFFC44D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5D0DAC4-F844-46A7-A321-7F8E16A7D4DC}"/>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710911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D3E69-9D4C-42CB-93A7-A47D141D9329}"/>
              </a:ext>
            </a:extLst>
          </p:cNvPr>
          <p:cNvSpPr>
            <a:spLocks noGrp="1"/>
          </p:cNvSpPr>
          <p:nvPr>
            <p:ph type="title"/>
          </p:nvPr>
        </p:nvSpPr>
        <p:spPr/>
        <p:txBody>
          <a:bodyPr/>
          <a:lstStyle>
            <a:lvl1pPr>
              <a:defRPr>
                <a:solidFill>
                  <a:schemeClr val="tx1"/>
                </a:solidFill>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05965AEB-4834-43FF-AAC4-87D6834A7631}"/>
              </a:ext>
            </a:extLst>
          </p:cNvPr>
          <p:cNvSpPr>
            <a:spLocks noGrp="1"/>
          </p:cNvSpPr>
          <p:nvPr>
            <p:ph type="dt" sz="half" idx="10"/>
          </p:nvPr>
        </p:nvSpPr>
        <p:spPr/>
        <p:txBody>
          <a:bodyPr/>
          <a:lstStyle/>
          <a:p>
            <a:fld id="{515254AE-767B-482D-951C-B3414E709996}" type="datetimeFigureOut">
              <a:rPr lang="en-GB" smtClean="0"/>
              <a:pPr/>
              <a:t>16/03/2023</a:t>
            </a:fld>
            <a:endParaRPr lang="en-GB" dirty="0"/>
          </a:p>
        </p:txBody>
      </p:sp>
      <p:sp>
        <p:nvSpPr>
          <p:cNvPr id="4" name="Footer Placeholder 3">
            <a:extLst>
              <a:ext uri="{FF2B5EF4-FFF2-40B4-BE49-F238E27FC236}">
                <a16:creationId xmlns:a16="http://schemas.microsoft.com/office/drawing/2014/main" id="{1346CF8F-F457-4729-96D2-9CE9B782F1C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DA43536-0213-4177-8B1C-F748091BA587}"/>
              </a:ext>
            </a:extLst>
          </p:cNvPr>
          <p:cNvSpPr>
            <a:spLocks noGrp="1"/>
          </p:cNvSpPr>
          <p:nvPr>
            <p:ph type="sldNum" sz="quarter" idx="12"/>
          </p:nvPr>
        </p:nvSpPr>
        <p:spPr/>
        <p:txBody>
          <a:bodyPr/>
          <a:lstStyle/>
          <a:p>
            <a:fld id="{630568DA-821B-4895-A307-4B41E79625C5}" type="slidenum">
              <a:rPr lang="en-GB" smtClean="0"/>
              <a:pPr/>
              <a:t>‹#›</a:t>
            </a:fld>
            <a:endParaRPr lang="en-GB" dirty="0"/>
          </a:p>
        </p:txBody>
      </p:sp>
    </p:spTree>
    <p:extLst>
      <p:ext uri="{BB962C8B-B14F-4D97-AF65-F5344CB8AC3E}">
        <p14:creationId xmlns:p14="http://schemas.microsoft.com/office/powerpoint/2010/main" val="377505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DF6083-0172-45C6-A7E6-6824554D2533}"/>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3" name="Footer Placeholder 2">
            <a:extLst>
              <a:ext uri="{FF2B5EF4-FFF2-40B4-BE49-F238E27FC236}">
                <a16:creationId xmlns:a16="http://schemas.microsoft.com/office/drawing/2014/main" id="{37CF27CA-8800-4FA2-8FA5-60C365B3BEC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6A3586-4602-4CA8-9086-20272343F06C}"/>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13894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2B853-5146-42D7-BD25-1A7ADAB2ECA2}"/>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F6EBF78-A8DB-42B9-B915-162271DEF2F0}"/>
              </a:ext>
            </a:extLst>
          </p:cNvPr>
          <p:cNvSpPr>
            <a:spLocks noGrp="1"/>
          </p:cNvSpPr>
          <p:nvPr>
            <p:ph idx="1"/>
          </p:nvPr>
        </p:nvSpPr>
        <p:spPr>
          <a:xfrm>
            <a:off x="5183188" y="987425"/>
            <a:ext cx="6172200" cy="4873625"/>
          </a:xfrm>
        </p:spPr>
        <p:txBody>
          <a:bodyP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C18FBFA-2ABC-4EE0-97A2-E1C30380DB64}"/>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C564FA-5FDF-47DC-9221-24A5C20F3384}"/>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6" name="Footer Placeholder 5">
            <a:extLst>
              <a:ext uri="{FF2B5EF4-FFF2-40B4-BE49-F238E27FC236}">
                <a16:creationId xmlns:a16="http://schemas.microsoft.com/office/drawing/2014/main" id="{47BF6AF8-4681-4715-98B9-CDF44DC2E17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F72AE63-561F-4DA1-BBA6-47DF61ADD73A}"/>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71836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862DB-6C9E-4044-89BB-2F27E5E9E87C}"/>
              </a:ext>
            </a:extLst>
          </p:cNvPr>
          <p:cNvSpPr>
            <a:spLocks noGrp="1"/>
          </p:cNvSpPr>
          <p:nvPr>
            <p:ph type="title"/>
          </p:nvPr>
        </p:nvSpPr>
        <p:spPr>
          <a:xfrm>
            <a:off x="839788" y="457200"/>
            <a:ext cx="3932237" cy="1600200"/>
          </a:xfrm>
        </p:spPr>
        <p:txBody>
          <a:bodyPr anchor="b"/>
          <a:lstStyle>
            <a:lvl1pPr>
              <a:defRPr sz="3200">
                <a:solidFill>
                  <a:schemeClr val="tx1"/>
                </a:solidFill>
              </a:defRPr>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DF42F88-BDCB-4166-B261-81EA5A857DBD}"/>
              </a:ext>
            </a:extLst>
          </p:cNvPr>
          <p:cNvSpPr>
            <a:spLocks noGrp="1"/>
          </p:cNvSpPr>
          <p:nvPr>
            <p:ph type="pic" idx="1"/>
          </p:nvPr>
        </p:nvSpPr>
        <p:spPr>
          <a:xfrm>
            <a:off x="5183188" y="987425"/>
            <a:ext cx="6172200" cy="4873625"/>
          </a:xfrm>
        </p:spPr>
        <p:txBody>
          <a:bodyPr/>
          <a:lstStyle>
            <a:lvl1pPr marL="0" indent="0">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31473069-E4EC-435D-8C97-D44FCD4CD0EE}"/>
              </a:ext>
            </a:extLst>
          </p:cNvPr>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B62736-FC85-45C1-A33C-77FF3091AE6E}"/>
              </a:ext>
            </a:extLst>
          </p:cNvPr>
          <p:cNvSpPr>
            <a:spLocks noGrp="1"/>
          </p:cNvSpPr>
          <p:nvPr>
            <p:ph type="dt" sz="half" idx="10"/>
          </p:nvPr>
        </p:nvSpPr>
        <p:spPr/>
        <p:txBody>
          <a:bodyPr/>
          <a:lstStyle/>
          <a:p>
            <a:fld id="{95FC9482-BEFA-4FB5-8557-92B602C69A27}" type="datetimeFigureOut">
              <a:rPr lang="en-GB" smtClean="0"/>
              <a:t>16/03/2023</a:t>
            </a:fld>
            <a:endParaRPr lang="en-GB"/>
          </a:p>
        </p:txBody>
      </p:sp>
      <p:sp>
        <p:nvSpPr>
          <p:cNvPr id="6" name="Footer Placeholder 5">
            <a:extLst>
              <a:ext uri="{FF2B5EF4-FFF2-40B4-BE49-F238E27FC236}">
                <a16:creationId xmlns:a16="http://schemas.microsoft.com/office/drawing/2014/main" id="{9FC9E081-3EB4-4253-95D7-1EA2123AF2D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0F4EAB-AB01-4FE5-B6ED-C11755B15532}"/>
              </a:ext>
            </a:extLst>
          </p:cNvPr>
          <p:cNvSpPr>
            <a:spLocks noGrp="1"/>
          </p:cNvSpPr>
          <p:nvPr>
            <p:ph type="sldNum" sz="quarter" idx="12"/>
          </p:nvPr>
        </p:nvSpPr>
        <p:spPr/>
        <p:txBody>
          <a:bodyPr/>
          <a:lstStyle/>
          <a:p>
            <a:fld id="{2F41AACA-EF75-44F9-954E-BA02112A7797}" type="slidenum">
              <a:rPr lang="en-GB" smtClean="0"/>
              <a:t>‹#›</a:t>
            </a:fld>
            <a:endParaRPr lang="en-GB"/>
          </a:p>
        </p:txBody>
      </p:sp>
    </p:spTree>
    <p:extLst>
      <p:ext uri="{BB962C8B-B14F-4D97-AF65-F5344CB8AC3E}">
        <p14:creationId xmlns:p14="http://schemas.microsoft.com/office/powerpoint/2010/main" val="33757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B4E865-1354-46C0-9342-B7E6531207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4D3EB9D4-C67E-490D-B577-ECDF3CBCD2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ADB0B01D-C94D-4167-B584-37194217F5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FC9482-BEFA-4FB5-8557-92B602C69A27}" type="datetimeFigureOut">
              <a:rPr lang="en-GB" smtClean="0"/>
              <a:t>16/03/2023</a:t>
            </a:fld>
            <a:endParaRPr lang="en-GB"/>
          </a:p>
        </p:txBody>
      </p:sp>
      <p:sp>
        <p:nvSpPr>
          <p:cNvPr id="5" name="Footer Placeholder 4">
            <a:extLst>
              <a:ext uri="{FF2B5EF4-FFF2-40B4-BE49-F238E27FC236}">
                <a16:creationId xmlns:a16="http://schemas.microsoft.com/office/drawing/2014/main" id="{AF77C283-29DA-4229-B84A-F0DE01CE6D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E10C21B-C469-436E-8877-9B3B8D6CFA7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1AACA-EF75-44F9-954E-BA02112A7797}" type="slidenum">
              <a:rPr lang="en-GB" smtClean="0"/>
              <a:t>‹#›</a:t>
            </a:fld>
            <a:endParaRPr lang="en-GB"/>
          </a:p>
        </p:txBody>
      </p:sp>
      <p:pic>
        <p:nvPicPr>
          <p:cNvPr id="7" name="Picture 2">
            <a:extLst>
              <a:ext uri="{FF2B5EF4-FFF2-40B4-BE49-F238E27FC236}">
                <a16:creationId xmlns:a16="http://schemas.microsoft.com/office/drawing/2014/main" id="{73E44C4F-0261-43C3-AE34-DFDF5DDA3372}"/>
              </a:ext>
            </a:extLst>
          </p:cNvPr>
          <p:cNvPicPr>
            <a:picLocks noChangeAspect="1" noChangeArrowheads="1"/>
          </p:cNvPicPr>
          <p:nvPr userDrawn="1"/>
        </p:nvPicPr>
        <p:blipFill rotWithShape="1">
          <a:blip r:embed="rId16">
            <a:extLst>
              <a:ext uri="{28A0092B-C50C-407E-A947-70E740481C1C}">
                <a14:useLocalDpi xmlns:a14="http://schemas.microsoft.com/office/drawing/2010/main" val="0"/>
              </a:ext>
            </a:extLst>
          </a:blip>
          <a:srcRect t="29007" b="22783"/>
          <a:stretch/>
        </p:blipFill>
        <p:spPr bwMode="auto">
          <a:xfrm>
            <a:off x="10016836" y="309530"/>
            <a:ext cx="2175164" cy="743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7525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53" r:id="rId13"/>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3.xml"/><Relationship Id="rId5" Type="http://schemas.openxmlformats.org/officeDocument/2006/relationships/image" Target="../media/image31.sv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4.jpeg"/></Relationships>
</file>

<file path=ppt/slides/_rels/slide13.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5.jpe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 Id="rId9"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1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3.xml"/><Relationship Id="rId5" Type="http://schemas.openxmlformats.org/officeDocument/2006/relationships/image" Target="../media/image49.sv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hyperlink" Target="https://www.linkedin.com/in/morvenmccoll/" TargetMode="External"/><Relationship Id="rId3" Type="http://schemas.openxmlformats.org/officeDocument/2006/relationships/image" Target="../media/image50.jpeg"/><Relationship Id="rId7" Type="http://schemas.openxmlformats.org/officeDocument/2006/relationships/hyperlink" Target="https://mobile.twitter.com/morven_mccoll" TargetMode="External"/><Relationship Id="rId12" Type="http://schemas.openxmlformats.org/officeDocument/2006/relationships/image" Target="../media/image56.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mailto:Morven.McColl@yes.org.uk" TargetMode="External"/><Relationship Id="rId11" Type="http://schemas.openxmlformats.org/officeDocument/2006/relationships/image" Target="../media/image55.png"/><Relationship Id="rId5" Type="http://schemas.openxmlformats.org/officeDocument/2006/relationships/image" Target="../media/image52.svg"/><Relationship Id="rId10" Type="http://schemas.openxmlformats.org/officeDocument/2006/relationships/image" Target="../media/image54.svg"/><Relationship Id="rId4" Type="http://schemas.openxmlformats.org/officeDocument/2006/relationships/image" Target="../media/image51.png"/><Relationship Id="rId9" Type="http://schemas.openxmlformats.org/officeDocument/2006/relationships/image" Target="../media/image53.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video" Target="https://www.youtube.com/embed/IpM_faC36mA?feature=oembed" TargetMode="External"/><Relationship Id="rId4"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svg"/><Relationship Id="rId4" Type="http://schemas.openxmlformats.org/officeDocument/2006/relationships/image" Target="../media/image16.png"/><Relationship Id="rId9" Type="http://schemas.openxmlformats.org/officeDocument/2006/relationships/image" Target="../media/image21.svg"/></Relationships>
</file>

<file path=ppt/slides/_rels/slide7.xml.rels><?xml version="1.0" encoding="UTF-8" standalone="yes"?>
<Relationships xmlns="http://schemas.openxmlformats.org/package/2006/relationships"><Relationship Id="rId3" Type="http://schemas.openxmlformats.org/officeDocument/2006/relationships/hyperlink" Target="mailto:Morven.McColl@yes.org.uk" TargetMode="External"/><Relationship Id="rId7" Type="http://schemas.openxmlformats.org/officeDocument/2006/relationships/image" Target="../media/image25.svg"/><Relationship Id="rId2" Type="http://schemas.openxmlformats.org/officeDocument/2006/relationships/hyperlink" Target="https://www.dropbox.com/request/Euvme0kPFn3oF5ehDcxP" TargetMode="Externa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FD0F30-BAE7-44C0-A9D9-8F80F951BB3D}"/>
              </a:ext>
            </a:extLst>
          </p:cNvPr>
          <p:cNvSpPr>
            <a:spLocks noGrp="1"/>
          </p:cNvSpPr>
          <p:nvPr>
            <p:ph type="subTitle" idx="1"/>
          </p:nvPr>
        </p:nvSpPr>
        <p:spPr>
          <a:xfrm>
            <a:off x="1406434" y="3104518"/>
            <a:ext cx="9144000" cy="1655762"/>
          </a:xfrm>
        </p:spPr>
        <p:txBody>
          <a:bodyPr/>
          <a:lstStyle/>
          <a:p>
            <a:r>
              <a:rPr lang="en-GB" sz="2400" dirty="0">
                <a:latin typeface="Montserrat" panose="00000500000000000000"/>
              </a:rPr>
              <a:t>Session 4 – Final Workshop</a:t>
            </a:r>
            <a:endParaRPr lang="en-GB" dirty="0"/>
          </a:p>
        </p:txBody>
      </p:sp>
      <p:sp>
        <p:nvSpPr>
          <p:cNvPr id="2" name="Title 1">
            <a:extLst>
              <a:ext uri="{FF2B5EF4-FFF2-40B4-BE49-F238E27FC236}">
                <a16:creationId xmlns:a16="http://schemas.microsoft.com/office/drawing/2014/main" id="{E76AB68F-6221-44E6-B2F4-C17E09DED0FA}"/>
              </a:ext>
            </a:extLst>
          </p:cNvPr>
          <p:cNvSpPr>
            <a:spLocks noGrp="1"/>
          </p:cNvSpPr>
          <p:nvPr>
            <p:ph type="title"/>
          </p:nvPr>
        </p:nvSpPr>
        <p:spPr>
          <a:xfrm>
            <a:off x="720634" y="1931530"/>
            <a:ext cx="10515600" cy="1325563"/>
          </a:xfrm>
        </p:spPr>
        <p:txBody>
          <a:bodyPr>
            <a:normAutofit/>
          </a:bodyPr>
          <a:lstStyle/>
          <a:p>
            <a:pPr algn="ctr"/>
            <a:r>
              <a:rPr lang="en-GB" sz="6000" b="1" dirty="0">
                <a:solidFill>
                  <a:schemeClr val="tx2"/>
                </a:solidFill>
                <a:latin typeface="Montserrat" panose="00000500000000000000"/>
              </a:rPr>
              <a:t>Women Into STEM</a:t>
            </a:r>
            <a:endParaRPr lang="en-US" dirty="0"/>
          </a:p>
        </p:txBody>
      </p:sp>
      <p:pic>
        <p:nvPicPr>
          <p:cNvPr id="4" name="Picture 3" descr="A picture containing diagram&#10;&#10;Description automatically generated">
            <a:extLst>
              <a:ext uri="{FF2B5EF4-FFF2-40B4-BE49-F238E27FC236}">
                <a16:creationId xmlns:a16="http://schemas.microsoft.com/office/drawing/2014/main" id="{3B77C9A0-9AEC-43C6-A5DB-0911B8F9B6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1843" y="3531151"/>
            <a:ext cx="3473547" cy="1954060"/>
          </a:xfrm>
          <a:prstGeom prst="rect">
            <a:avLst/>
          </a:prstGeom>
        </p:spPr>
      </p:pic>
      <p:pic>
        <p:nvPicPr>
          <p:cNvPr id="6" name="Picture 5">
            <a:extLst>
              <a:ext uri="{FF2B5EF4-FFF2-40B4-BE49-F238E27FC236}">
                <a16:creationId xmlns:a16="http://schemas.microsoft.com/office/drawing/2014/main" id="{A9924287-FC5D-4A50-B881-9E5000DF6358}"/>
              </a:ext>
            </a:extLst>
          </p:cNvPr>
          <p:cNvPicPr>
            <a:picLocks noChangeAspect="1"/>
          </p:cNvPicPr>
          <p:nvPr/>
        </p:nvPicPr>
        <p:blipFill>
          <a:blip r:embed="rId4"/>
          <a:stretch>
            <a:fillRect/>
          </a:stretch>
        </p:blipFill>
        <p:spPr>
          <a:xfrm>
            <a:off x="5321074" y="261224"/>
            <a:ext cx="1549852" cy="1670306"/>
          </a:xfrm>
          <a:prstGeom prst="rect">
            <a:avLst/>
          </a:prstGeom>
        </p:spPr>
      </p:pic>
    </p:spTree>
    <p:extLst>
      <p:ext uri="{BB962C8B-B14F-4D97-AF65-F5344CB8AC3E}">
        <p14:creationId xmlns:p14="http://schemas.microsoft.com/office/powerpoint/2010/main" val="739120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A888-B217-4C39-9F8D-24E8570AEE19}"/>
              </a:ext>
            </a:extLst>
          </p:cNvPr>
          <p:cNvSpPr>
            <a:spLocks noGrp="1"/>
          </p:cNvSpPr>
          <p:nvPr>
            <p:ph type="title"/>
          </p:nvPr>
        </p:nvSpPr>
        <p:spPr>
          <a:xfrm>
            <a:off x="838200" y="274929"/>
            <a:ext cx="10515600" cy="1325563"/>
          </a:xfrm>
        </p:spPr>
        <p:txBody>
          <a:bodyPr/>
          <a:lstStyle/>
          <a:p>
            <a:r>
              <a:rPr lang="en-GB" b="1" dirty="0"/>
              <a:t>The Showcase Event</a:t>
            </a:r>
          </a:p>
        </p:txBody>
      </p:sp>
      <p:sp>
        <p:nvSpPr>
          <p:cNvPr id="3" name="Content Placeholder 2">
            <a:extLst>
              <a:ext uri="{FF2B5EF4-FFF2-40B4-BE49-F238E27FC236}">
                <a16:creationId xmlns:a16="http://schemas.microsoft.com/office/drawing/2014/main" id="{5D5DB964-E936-49E0-A812-3C5A172D548E}"/>
              </a:ext>
            </a:extLst>
          </p:cNvPr>
          <p:cNvSpPr>
            <a:spLocks noGrp="1"/>
          </p:cNvSpPr>
          <p:nvPr>
            <p:ph idx="1"/>
          </p:nvPr>
        </p:nvSpPr>
        <p:spPr>
          <a:xfrm>
            <a:off x="645695" y="1568951"/>
            <a:ext cx="10515600" cy="4351338"/>
          </a:xfrm>
        </p:spPr>
        <p:txBody>
          <a:bodyPr>
            <a:normAutofit lnSpcReduction="10000"/>
          </a:bodyPr>
          <a:lstStyle/>
          <a:p>
            <a:r>
              <a:rPr lang="en-GB" dirty="0"/>
              <a:t>A celebration of all your hard work</a:t>
            </a:r>
          </a:p>
          <a:p>
            <a:endParaRPr lang="en-GB" dirty="0"/>
          </a:p>
          <a:p>
            <a:r>
              <a:rPr lang="en-GB" dirty="0"/>
              <a:t>Stakeholders and employers</a:t>
            </a:r>
          </a:p>
          <a:p>
            <a:endParaRPr lang="en-GB" dirty="0"/>
          </a:p>
          <a:p>
            <a:r>
              <a:rPr lang="en-GB" dirty="0"/>
              <a:t>Possible special recognition</a:t>
            </a:r>
          </a:p>
          <a:p>
            <a:endParaRPr lang="en-GB" dirty="0"/>
          </a:p>
          <a:p>
            <a:r>
              <a:rPr lang="en-GB" dirty="0"/>
              <a:t>Skills Development Scotland spotlight</a:t>
            </a:r>
          </a:p>
          <a:p>
            <a:endParaRPr lang="en-GB" dirty="0"/>
          </a:p>
          <a:p>
            <a:r>
              <a:rPr lang="en-GB" dirty="0"/>
              <a:t>Present your ideas</a:t>
            </a:r>
          </a:p>
        </p:txBody>
      </p:sp>
      <p:pic>
        <p:nvPicPr>
          <p:cNvPr id="6" name="Graphic 5" descr="Online meeting with solid fill">
            <a:extLst>
              <a:ext uri="{FF2B5EF4-FFF2-40B4-BE49-F238E27FC236}">
                <a16:creationId xmlns:a16="http://schemas.microsoft.com/office/drawing/2014/main" id="{786EF574-EF3D-45EA-8270-66B1877FD94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515930" y="1568951"/>
            <a:ext cx="2028870" cy="2028870"/>
          </a:xfrm>
          <a:prstGeom prst="rect">
            <a:avLst/>
          </a:prstGeom>
        </p:spPr>
      </p:pic>
      <p:pic>
        <p:nvPicPr>
          <p:cNvPr id="9" name="Graphic 8" descr="Marketing outline">
            <a:extLst>
              <a:ext uri="{FF2B5EF4-FFF2-40B4-BE49-F238E27FC236}">
                <a16:creationId xmlns:a16="http://schemas.microsoft.com/office/drawing/2014/main" id="{14AE3BB0-C8AE-4E78-BEFD-CCFF6DDEBCA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69453" y="3597821"/>
            <a:ext cx="914400" cy="914400"/>
          </a:xfrm>
          <a:prstGeom prst="rect">
            <a:avLst/>
          </a:prstGeom>
        </p:spPr>
      </p:pic>
    </p:spTree>
    <p:extLst>
      <p:ext uri="{BB962C8B-B14F-4D97-AF65-F5344CB8AC3E}">
        <p14:creationId xmlns:p14="http://schemas.microsoft.com/office/powerpoint/2010/main" val="3783084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D3CFC8F-04E4-46A5-A4CF-A364F24AFE3D}"/>
              </a:ext>
            </a:extLst>
          </p:cNvPr>
          <p:cNvSpPr>
            <a:spLocks noGrp="1"/>
          </p:cNvSpPr>
          <p:nvPr>
            <p:ph type="subTitle" idx="1"/>
          </p:nvPr>
        </p:nvSpPr>
        <p:spPr>
          <a:xfrm>
            <a:off x="1828800" y="3429000"/>
            <a:ext cx="8534400" cy="1073551"/>
          </a:xfrm>
        </p:spPr>
        <p:txBody>
          <a:bodyPr>
            <a:normAutofit fontScale="77500" lnSpcReduction="20000"/>
          </a:bodyPr>
          <a:lstStyle/>
          <a:p>
            <a:r>
              <a:rPr lang="en-GB" sz="5867" dirty="0">
                <a:solidFill>
                  <a:schemeClr val="tx1"/>
                </a:solidFill>
              </a:rPr>
              <a:t>Where everything has value, and nothing is wasted.</a:t>
            </a:r>
            <a:endParaRPr lang="en-US" sz="5867" dirty="0">
              <a:solidFill>
                <a:schemeClr val="tx1"/>
              </a:solidFill>
            </a:endParaRPr>
          </a:p>
        </p:txBody>
      </p:sp>
      <p:pic>
        <p:nvPicPr>
          <p:cNvPr id="2" name="Picture 3" descr="A picture containing text, clipart&#10;&#10;Description automatically generated">
            <a:extLst>
              <a:ext uri="{FF2B5EF4-FFF2-40B4-BE49-F238E27FC236}">
                <a16:creationId xmlns:a16="http://schemas.microsoft.com/office/drawing/2014/main" id="{D1FC329E-1346-495B-81D3-19E47F121BAB}"/>
              </a:ext>
            </a:extLst>
          </p:cNvPr>
          <p:cNvPicPr>
            <a:picLocks noChangeAspect="1"/>
          </p:cNvPicPr>
          <p:nvPr/>
        </p:nvPicPr>
        <p:blipFill>
          <a:blip r:embed="rId4"/>
          <a:stretch>
            <a:fillRect/>
          </a:stretch>
        </p:blipFill>
        <p:spPr>
          <a:xfrm>
            <a:off x="488197" y="480177"/>
            <a:ext cx="5765369" cy="2462190"/>
          </a:xfrm>
          <a:prstGeom prst="rect">
            <a:avLst/>
          </a:prstGeom>
        </p:spPr>
      </p:pic>
    </p:spTree>
    <p:extLst>
      <p:ext uri="{BB962C8B-B14F-4D97-AF65-F5344CB8AC3E}">
        <p14:creationId xmlns:p14="http://schemas.microsoft.com/office/powerpoint/2010/main" val="36743410"/>
      </p:ext>
    </p:extLst>
  </p:cSld>
  <p:clrMapOvr>
    <a:masterClrMapping/>
  </p:clrMapOvr>
  <mc:AlternateContent xmlns:mc="http://schemas.openxmlformats.org/markup-compatibility/2006" xmlns:p14="http://schemas.microsoft.com/office/powerpoint/2010/main">
    <mc:Choice Requires="p14">
      <p:transition spd="slow" p14:dur="2000" advTm="18075"/>
    </mc:Choice>
    <mc:Fallback xmlns="">
      <p:transition spd="slow" advTm="1807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7A9C4235-1CF4-4B17-8C43-C025B1B9E084}"/>
              </a:ext>
            </a:extLst>
          </p:cNvPr>
          <p:cNvSpPr txBox="1"/>
          <p:nvPr/>
        </p:nvSpPr>
        <p:spPr>
          <a:xfrm>
            <a:off x="3047215" y="3246690"/>
            <a:ext cx="6094428" cy="369332"/>
          </a:xfrm>
          <a:prstGeom prst="rect">
            <a:avLst/>
          </a:prstGeom>
          <a:noFill/>
        </p:spPr>
        <p:txBody>
          <a:bodyPr wrap="square">
            <a:spAutoFit/>
          </a:bodyPr>
          <a:lstStyle/>
          <a:p>
            <a:r>
              <a:rPr lang="en-GB" b="0" i="0">
                <a:solidFill>
                  <a:srgbClr val="000000"/>
                </a:solidFill>
                <a:effectLst/>
                <a:latin typeface="Times New Roman" panose="02020603050405020304" pitchFamily="18" charset="0"/>
              </a:rPr>
              <a:t> </a:t>
            </a:r>
            <a:endParaRPr lang="en-GB"/>
          </a:p>
        </p:txBody>
      </p:sp>
      <p:sp>
        <p:nvSpPr>
          <p:cNvPr id="15" name="TextBox 14">
            <a:extLst>
              <a:ext uri="{FF2B5EF4-FFF2-40B4-BE49-F238E27FC236}">
                <a16:creationId xmlns:a16="http://schemas.microsoft.com/office/drawing/2014/main" id="{D814D3D2-1079-4087-B6D7-E71BB25118AC}"/>
              </a:ext>
            </a:extLst>
          </p:cNvPr>
          <p:cNvSpPr txBox="1"/>
          <p:nvPr/>
        </p:nvSpPr>
        <p:spPr>
          <a:xfrm>
            <a:off x="3047215" y="3246690"/>
            <a:ext cx="6094428" cy="369332"/>
          </a:xfrm>
          <a:prstGeom prst="rect">
            <a:avLst/>
          </a:prstGeom>
          <a:noFill/>
        </p:spPr>
        <p:txBody>
          <a:bodyPr wrap="square">
            <a:spAutoFit/>
          </a:bodyPr>
          <a:lstStyle/>
          <a:p>
            <a:r>
              <a:rPr lang="en-GB" b="0" i="0">
                <a:solidFill>
                  <a:srgbClr val="000000"/>
                </a:solidFill>
                <a:effectLst/>
                <a:latin typeface="Times New Roman" panose="02020603050405020304" pitchFamily="18" charset="0"/>
              </a:rPr>
              <a:t> </a:t>
            </a:r>
            <a:endParaRPr lang="en-GB"/>
          </a:p>
        </p:txBody>
      </p:sp>
      <p:pic>
        <p:nvPicPr>
          <p:cNvPr id="2050" name="Picture 2">
            <a:extLst>
              <a:ext uri="{FF2B5EF4-FFF2-40B4-BE49-F238E27FC236}">
                <a16:creationId xmlns:a16="http://schemas.microsoft.com/office/drawing/2014/main" id="{76ADCA5C-99F0-4CEA-BB3B-7CE7960BEF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2277793" y="1098948"/>
            <a:ext cx="7636414" cy="429548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5EBF211-AE3F-4982-B858-BC0A0AF0D38A}"/>
              </a:ext>
            </a:extLst>
          </p:cNvPr>
          <p:cNvSpPr txBox="1"/>
          <p:nvPr/>
        </p:nvSpPr>
        <p:spPr>
          <a:xfrm>
            <a:off x="7023371" y="698838"/>
            <a:ext cx="2569824" cy="400110"/>
          </a:xfrm>
          <a:prstGeom prst="rect">
            <a:avLst/>
          </a:prstGeom>
          <a:noFill/>
        </p:spPr>
        <p:txBody>
          <a:bodyPr wrap="square" rtlCol="0">
            <a:spAutoFit/>
          </a:bodyPr>
          <a:lstStyle/>
          <a:p>
            <a:r>
              <a:rPr lang="en-GB" sz="2000" b="1">
                <a:solidFill>
                  <a:schemeClr val="accent6"/>
                </a:solidFill>
                <a:latin typeface="Montserrat" panose="00000500000000000000" pitchFamily="2" charset="0"/>
              </a:rPr>
              <a:t>Circular Economy</a:t>
            </a:r>
          </a:p>
        </p:txBody>
      </p:sp>
      <p:sp>
        <p:nvSpPr>
          <p:cNvPr id="7" name="TextBox 6">
            <a:extLst>
              <a:ext uri="{FF2B5EF4-FFF2-40B4-BE49-F238E27FC236}">
                <a16:creationId xmlns:a16="http://schemas.microsoft.com/office/drawing/2014/main" id="{C20CCE64-C18B-4BAB-BAA5-15D05FD9DE35}"/>
              </a:ext>
            </a:extLst>
          </p:cNvPr>
          <p:cNvSpPr txBox="1"/>
          <p:nvPr/>
        </p:nvSpPr>
        <p:spPr>
          <a:xfrm>
            <a:off x="2900364" y="698838"/>
            <a:ext cx="2569824" cy="400110"/>
          </a:xfrm>
          <a:prstGeom prst="rect">
            <a:avLst/>
          </a:prstGeom>
          <a:noFill/>
        </p:spPr>
        <p:txBody>
          <a:bodyPr wrap="square" rtlCol="0">
            <a:spAutoFit/>
          </a:bodyPr>
          <a:lstStyle/>
          <a:p>
            <a:r>
              <a:rPr lang="en-GB" sz="2000" b="1">
                <a:latin typeface="Montserrat" panose="00000500000000000000" pitchFamily="2" charset="0"/>
              </a:rPr>
              <a:t>Linear Economy</a:t>
            </a:r>
          </a:p>
        </p:txBody>
      </p:sp>
      <p:sp>
        <p:nvSpPr>
          <p:cNvPr id="8" name="TextBox 7">
            <a:extLst>
              <a:ext uri="{FF2B5EF4-FFF2-40B4-BE49-F238E27FC236}">
                <a16:creationId xmlns:a16="http://schemas.microsoft.com/office/drawing/2014/main" id="{AECA0B5F-6BE7-47E3-923F-520336B2E0C9}"/>
              </a:ext>
            </a:extLst>
          </p:cNvPr>
          <p:cNvSpPr txBox="1"/>
          <p:nvPr/>
        </p:nvSpPr>
        <p:spPr>
          <a:xfrm>
            <a:off x="2900364" y="5471876"/>
            <a:ext cx="2569824" cy="400110"/>
          </a:xfrm>
          <a:prstGeom prst="rect">
            <a:avLst/>
          </a:prstGeom>
          <a:noFill/>
        </p:spPr>
        <p:txBody>
          <a:bodyPr wrap="square" rtlCol="0">
            <a:spAutoFit/>
          </a:bodyPr>
          <a:lstStyle/>
          <a:p>
            <a:r>
              <a:rPr lang="en-GB" sz="2000" b="1">
                <a:latin typeface="Montserrat" panose="00000500000000000000" pitchFamily="2" charset="0"/>
              </a:rPr>
              <a:t>Finite Sources</a:t>
            </a:r>
          </a:p>
        </p:txBody>
      </p:sp>
      <p:sp>
        <p:nvSpPr>
          <p:cNvPr id="9" name="TextBox 8">
            <a:extLst>
              <a:ext uri="{FF2B5EF4-FFF2-40B4-BE49-F238E27FC236}">
                <a16:creationId xmlns:a16="http://schemas.microsoft.com/office/drawing/2014/main" id="{8F9EFD41-7AF4-430A-99AF-924F6C6ECDC1}"/>
              </a:ext>
            </a:extLst>
          </p:cNvPr>
          <p:cNvSpPr txBox="1"/>
          <p:nvPr/>
        </p:nvSpPr>
        <p:spPr>
          <a:xfrm>
            <a:off x="7023371" y="5471876"/>
            <a:ext cx="2890836" cy="400110"/>
          </a:xfrm>
          <a:prstGeom prst="rect">
            <a:avLst/>
          </a:prstGeom>
          <a:noFill/>
        </p:spPr>
        <p:txBody>
          <a:bodyPr wrap="square" rtlCol="0">
            <a:spAutoFit/>
          </a:bodyPr>
          <a:lstStyle/>
          <a:p>
            <a:r>
              <a:rPr lang="en-GB" sz="2000" b="1">
                <a:solidFill>
                  <a:schemeClr val="accent6"/>
                </a:solidFill>
                <a:latin typeface="Montserrat" panose="00000500000000000000" pitchFamily="2" charset="0"/>
              </a:rPr>
              <a:t>Renewable Sources</a:t>
            </a:r>
          </a:p>
        </p:txBody>
      </p:sp>
      <p:sp>
        <p:nvSpPr>
          <p:cNvPr id="10" name="TextBox 9">
            <a:extLst>
              <a:ext uri="{FF2B5EF4-FFF2-40B4-BE49-F238E27FC236}">
                <a16:creationId xmlns:a16="http://schemas.microsoft.com/office/drawing/2014/main" id="{96B8D2CD-9449-4095-AC35-C855FF6EE17C}"/>
              </a:ext>
            </a:extLst>
          </p:cNvPr>
          <p:cNvSpPr txBox="1"/>
          <p:nvPr/>
        </p:nvSpPr>
        <p:spPr>
          <a:xfrm rot="5400000">
            <a:off x="9398717" y="3046634"/>
            <a:ext cx="2569824" cy="400110"/>
          </a:xfrm>
          <a:prstGeom prst="rect">
            <a:avLst/>
          </a:prstGeom>
          <a:noFill/>
        </p:spPr>
        <p:txBody>
          <a:bodyPr wrap="square" rtlCol="0">
            <a:spAutoFit/>
          </a:bodyPr>
          <a:lstStyle/>
          <a:p>
            <a:r>
              <a:rPr lang="en-GB" sz="2000" b="1">
                <a:latin typeface="Montserrat" panose="00000500000000000000" pitchFamily="2" charset="0"/>
              </a:rPr>
              <a:t>Cradle to Cradle</a:t>
            </a:r>
          </a:p>
        </p:txBody>
      </p:sp>
      <p:sp>
        <p:nvSpPr>
          <p:cNvPr id="12" name="TextBox 11">
            <a:extLst>
              <a:ext uri="{FF2B5EF4-FFF2-40B4-BE49-F238E27FC236}">
                <a16:creationId xmlns:a16="http://schemas.microsoft.com/office/drawing/2014/main" id="{EF8E7A1E-A5EC-460A-9F89-BACC2CC75A74}"/>
              </a:ext>
            </a:extLst>
          </p:cNvPr>
          <p:cNvSpPr txBox="1"/>
          <p:nvPr/>
        </p:nvSpPr>
        <p:spPr>
          <a:xfrm rot="16200000">
            <a:off x="223459" y="3046634"/>
            <a:ext cx="2569824" cy="400110"/>
          </a:xfrm>
          <a:prstGeom prst="rect">
            <a:avLst/>
          </a:prstGeom>
          <a:noFill/>
        </p:spPr>
        <p:txBody>
          <a:bodyPr wrap="square" rtlCol="0">
            <a:spAutoFit/>
          </a:bodyPr>
          <a:lstStyle/>
          <a:p>
            <a:r>
              <a:rPr lang="en-GB" sz="2000" b="1">
                <a:latin typeface="Montserrat" panose="00000500000000000000" pitchFamily="2" charset="0"/>
              </a:rPr>
              <a:t>Cradle to Grave</a:t>
            </a:r>
          </a:p>
        </p:txBody>
      </p:sp>
    </p:spTree>
    <p:extLst>
      <p:ext uri="{BB962C8B-B14F-4D97-AF65-F5344CB8AC3E}">
        <p14:creationId xmlns:p14="http://schemas.microsoft.com/office/powerpoint/2010/main" val="55573855"/>
      </p:ext>
    </p:extLst>
  </p:cSld>
  <p:clrMapOvr>
    <a:masterClrMapping/>
  </p:clrMapOvr>
  <mc:AlternateContent xmlns:mc="http://schemas.openxmlformats.org/markup-compatibility/2006" xmlns:p14="http://schemas.microsoft.com/office/powerpoint/2010/main">
    <mc:Choice Requires="p14">
      <p:transition spd="slow" p14:dur="2000" advTm="18075"/>
    </mc:Choice>
    <mc:Fallback xmlns="">
      <p:transition spd="slow" advTm="1807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picture containing kitchen, indoor, person, preparing&#10;&#10;Description automatically generated">
            <a:extLst>
              <a:ext uri="{FF2B5EF4-FFF2-40B4-BE49-F238E27FC236}">
                <a16:creationId xmlns:a16="http://schemas.microsoft.com/office/drawing/2014/main" id="{144605F3-2DFD-4D31-B750-EE08CCEF2354}"/>
              </a:ext>
            </a:extLst>
          </p:cNvPr>
          <p:cNvPicPr>
            <a:picLocks noChangeAspect="1"/>
          </p:cNvPicPr>
          <p:nvPr/>
        </p:nvPicPr>
        <p:blipFill>
          <a:blip r:embed="rId3"/>
          <a:stretch>
            <a:fillRect/>
          </a:stretch>
        </p:blipFill>
        <p:spPr>
          <a:xfrm>
            <a:off x="1481990" y="202190"/>
            <a:ext cx="3873027" cy="2586811"/>
          </a:xfrm>
          <a:prstGeom prst="rect">
            <a:avLst/>
          </a:prstGeom>
        </p:spPr>
      </p:pic>
      <p:sp>
        <p:nvSpPr>
          <p:cNvPr id="3" name="Content Placeholder 2">
            <a:extLst>
              <a:ext uri="{FF2B5EF4-FFF2-40B4-BE49-F238E27FC236}">
                <a16:creationId xmlns:a16="http://schemas.microsoft.com/office/drawing/2014/main" id="{69BDC35A-87A9-4062-8B57-C22D92FEDC1E}"/>
              </a:ext>
            </a:extLst>
          </p:cNvPr>
          <p:cNvSpPr>
            <a:spLocks noGrp="1"/>
          </p:cNvSpPr>
          <p:nvPr>
            <p:ph idx="1"/>
          </p:nvPr>
        </p:nvSpPr>
        <p:spPr/>
        <p:txBody>
          <a:bodyPr/>
          <a:lstStyle/>
          <a:p>
            <a:pPr marL="0" indent="0">
              <a:buNone/>
            </a:pPr>
            <a:endParaRPr lang="en-GB"/>
          </a:p>
          <a:p>
            <a:pPr marL="0" indent="0" algn="ctr">
              <a:buNone/>
            </a:pPr>
            <a:endParaRPr lang="en-GB"/>
          </a:p>
          <a:p>
            <a:pPr marL="0" indent="0">
              <a:buNone/>
            </a:pPr>
            <a:endParaRPr lang="en-GB"/>
          </a:p>
        </p:txBody>
      </p:sp>
      <p:pic>
        <p:nvPicPr>
          <p:cNvPr id="4" name="Picture 3">
            <a:extLst>
              <a:ext uri="{FF2B5EF4-FFF2-40B4-BE49-F238E27FC236}">
                <a16:creationId xmlns:a16="http://schemas.microsoft.com/office/drawing/2014/main" id="{808DBB02-919E-4C35-9283-91291C8C3816}"/>
              </a:ext>
            </a:extLst>
          </p:cNvPr>
          <p:cNvPicPr>
            <a:picLocks noChangeAspect="1"/>
          </p:cNvPicPr>
          <p:nvPr/>
        </p:nvPicPr>
        <p:blipFill>
          <a:blip r:embed="rId4"/>
          <a:stretch>
            <a:fillRect/>
          </a:stretch>
        </p:blipFill>
        <p:spPr>
          <a:xfrm>
            <a:off x="68855" y="937218"/>
            <a:ext cx="2290081" cy="3435123"/>
          </a:xfrm>
          <a:prstGeom prst="rect">
            <a:avLst/>
          </a:prstGeom>
        </p:spPr>
      </p:pic>
      <p:pic>
        <p:nvPicPr>
          <p:cNvPr id="7" name="Picture 6">
            <a:extLst>
              <a:ext uri="{FF2B5EF4-FFF2-40B4-BE49-F238E27FC236}">
                <a16:creationId xmlns:a16="http://schemas.microsoft.com/office/drawing/2014/main" id="{FA125DE2-70B6-4DB5-83D8-880452B3EAA0}"/>
              </a:ext>
            </a:extLst>
          </p:cNvPr>
          <p:cNvPicPr>
            <a:picLocks noChangeAspect="1"/>
          </p:cNvPicPr>
          <p:nvPr/>
        </p:nvPicPr>
        <p:blipFill>
          <a:blip r:embed="rId5"/>
          <a:stretch>
            <a:fillRect/>
          </a:stretch>
        </p:blipFill>
        <p:spPr>
          <a:xfrm>
            <a:off x="9299113" y="1396838"/>
            <a:ext cx="2407843" cy="2275502"/>
          </a:xfrm>
          <a:prstGeom prst="rect">
            <a:avLst/>
          </a:prstGeom>
        </p:spPr>
      </p:pic>
      <p:pic>
        <p:nvPicPr>
          <p:cNvPr id="13" name="Picture 12">
            <a:extLst>
              <a:ext uri="{FF2B5EF4-FFF2-40B4-BE49-F238E27FC236}">
                <a16:creationId xmlns:a16="http://schemas.microsoft.com/office/drawing/2014/main" id="{25900022-717D-4403-8272-70729FC0D794}"/>
              </a:ext>
            </a:extLst>
          </p:cNvPr>
          <p:cNvPicPr>
            <a:picLocks noChangeAspect="1"/>
          </p:cNvPicPr>
          <p:nvPr/>
        </p:nvPicPr>
        <p:blipFill>
          <a:blip r:embed="rId6"/>
          <a:stretch>
            <a:fillRect/>
          </a:stretch>
        </p:blipFill>
        <p:spPr>
          <a:xfrm>
            <a:off x="7058715" y="711440"/>
            <a:ext cx="2769193" cy="1555873"/>
          </a:xfrm>
          <a:prstGeom prst="rect">
            <a:avLst/>
          </a:prstGeom>
        </p:spPr>
      </p:pic>
      <p:pic>
        <p:nvPicPr>
          <p:cNvPr id="15" name="Picture 14">
            <a:extLst>
              <a:ext uri="{FF2B5EF4-FFF2-40B4-BE49-F238E27FC236}">
                <a16:creationId xmlns:a16="http://schemas.microsoft.com/office/drawing/2014/main" id="{96932778-BE34-4EA8-8B28-3B211505AEC3}"/>
              </a:ext>
            </a:extLst>
          </p:cNvPr>
          <p:cNvPicPr>
            <a:picLocks noChangeAspect="1"/>
          </p:cNvPicPr>
          <p:nvPr/>
        </p:nvPicPr>
        <p:blipFill>
          <a:blip r:embed="rId7"/>
          <a:stretch>
            <a:fillRect/>
          </a:stretch>
        </p:blipFill>
        <p:spPr>
          <a:xfrm>
            <a:off x="8540960" y="3503315"/>
            <a:ext cx="2995991" cy="1611562"/>
          </a:xfrm>
          <a:prstGeom prst="rect">
            <a:avLst/>
          </a:prstGeom>
        </p:spPr>
      </p:pic>
      <p:pic>
        <p:nvPicPr>
          <p:cNvPr id="18" name="Picture 18" descr="A picture containing text&#10;&#10;Description automatically generated">
            <a:extLst>
              <a:ext uri="{FF2B5EF4-FFF2-40B4-BE49-F238E27FC236}">
                <a16:creationId xmlns:a16="http://schemas.microsoft.com/office/drawing/2014/main" id="{7364A291-D516-4FCA-A223-26B585A9FEC5}"/>
              </a:ext>
            </a:extLst>
          </p:cNvPr>
          <p:cNvPicPr>
            <a:picLocks noChangeAspect="1"/>
          </p:cNvPicPr>
          <p:nvPr/>
        </p:nvPicPr>
        <p:blipFill>
          <a:blip r:embed="rId8"/>
          <a:stretch>
            <a:fillRect/>
          </a:stretch>
        </p:blipFill>
        <p:spPr>
          <a:xfrm>
            <a:off x="5578154" y="3311322"/>
            <a:ext cx="1550599" cy="1465233"/>
          </a:xfrm>
          <a:prstGeom prst="rect">
            <a:avLst/>
          </a:prstGeom>
        </p:spPr>
      </p:pic>
      <p:pic>
        <p:nvPicPr>
          <p:cNvPr id="17" name="Picture 17" descr="Logo, icon&#10;&#10;Description automatically generated">
            <a:extLst>
              <a:ext uri="{FF2B5EF4-FFF2-40B4-BE49-F238E27FC236}">
                <a16:creationId xmlns:a16="http://schemas.microsoft.com/office/drawing/2014/main" id="{D77F9458-B920-47C4-A471-75AC79C5CB7A}"/>
              </a:ext>
            </a:extLst>
          </p:cNvPr>
          <p:cNvPicPr>
            <a:picLocks noChangeAspect="1"/>
          </p:cNvPicPr>
          <p:nvPr/>
        </p:nvPicPr>
        <p:blipFill>
          <a:blip r:embed="rId9"/>
          <a:stretch>
            <a:fillRect/>
          </a:stretch>
        </p:blipFill>
        <p:spPr>
          <a:xfrm>
            <a:off x="4432094" y="4185364"/>
            <a:ext cx="1667594" cy="1624462"/>
          </a:xfrm>
          <a:prstGeom prst="rect">
            <a:avLst/>
          </a:prstGeom>
        </p:spPr>
      </p:pic>
    </p:spTree>
    <p:extLst>
      <p:ext uri="{BB962C8B-B14F-4D97-AF65-F5344CB8AC3E}">
        <p14:creationId xmlns:p14="http://schemas.microsoft.com/office/powerpoint/2010/main" val="3934909230"/>
      </p:ext>
    </p:extLst>
  </p:cSld>
  <p:clrMapOvr>
    <a:masterClrMapping/>
  </p:clrMapOvr>
  <mc:AlternateContent xmlns:mc="http://schemas.openxmlformats.org/markup-compatibility/2006" xmlns:p14="http://schemas.microsoft.com/office/powerpoint/2010/main">
    <mc:Choice Requires="p14">
      <p:transition spd="slow" p14:dur="2000" advTm="115250"/>
    </mc:Choice>
    <mc:Fallback xmlns="">
      <p:transition spd="slow" advTm="11525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2948355" y="500062"/>
            <a:ext cx="6295289" cy="1325563"/>
          </a:xfrm>
          <a:prstGeom prst="rect">
            <a:avLst/>
          </a:prstGeom>
        </p:spPr>
        <p:txBody>
          <a:bodyPr spcFirstLastPara="1" vert="horz" wrap="square" lIns="121900" tIns="121900" rIns="121900" bIns="121900" rtlCol="0" anchor="ctr" anchorCtr="0">
            <a:noAutofit/>
          </a:bodyPr>
          <a:lstStyle/>
          <a:p>
            <a:r>
              <a:rPr lang="en-GB" sz="3200" b="1">
                <a:solidFill>
                  <a:prstClr val="black"/>
                </a:solidFill>
                <a:latin typeface="Montserrat" panose="00000500000000000000"/>
                <a:ea typeface="+mn-ea"/>
                <a:cs typeface="Arial" panose="020B0604020202020204" pitchFamily="34" charset="0"/>
                <a:sym typeface="Avenir"/>
              </a:rPr>
              <a:t>Circular Design Strategies</a:t>
            </a:r>
            <a:endParaRPr lang="en-GB" sz="3200" b="1">
              <a:solidFill>
                <a:prstClr val="black"/>
              </a:solidFill>
              <a:latin typeface="Montserrat" panose="0000050000000000000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55DD92C9-1207-4514-8511-D4D51F27BA30}"/>
              </a:ext>
            </a:extLst>
          </p:cNvPr>
          <p:cNvSpPr>
            <a:spLocks noGrp="1"/>
          </p:cNvSpPr>
          <p:nvPr>
            <p:ph idx="1"/>
          </p:nvPr>
        </p:nvSpPr>
        <p:spPr>
          <a:xfrm>
            <a:off x="838200" y="1825625"/>
            <a:ext cx="5257800" cy="4351339"/>
          </a:xfrm>
        </p:spPr>
        <p:txBody>
          <a:bodyPr anchor="ctr"/>
          <a:lstStyle/>
          <a:p>
            <a:pPr marL="0" indent="0">
              <a:buNone/>
            </a:pPr>
            <a:endParaRPr lang="en-GB" sz="1800">
              <a:solidFill>
                <a:srgbClr val="7E7E7E"/>
              </a:solidFill>
              <a:ea typeface="+mj-ea"/>
              <a:cs typeface="+mj-cs"/>
            </a:endParaRPr>
          </a:p>
          <a:p>
            <a:pPr marL="0" indent="0">
              <a:buNone/>
            </a:pPr>
            <a:r>
              <a:rPr lang="en-GB" sz="2000" b="1">
                <a:solidFill>
                  <a:prstClr val="black"/>
                </a:solidFill>
                <a:latin typeface="Montserrat" panose="00000500000000000000"/>
                <a:cs typeface="Arial" panose="020B0604020202020204" pitchFamily="34" charset="0"/>
              </a:rPr>
              <a:t>Smart Material Choice</a:t>
            </a:r>
          </a:p>
          <a:p>
            <a:pPr marL="0" indent="0">
              <a:buNone/>
            </a:pPr>
            <a:r>
              <a:rPr lang="en-GB" sz="1800">
                <a:solidFill>
                  <a:srgbClr val="7E7E7E"/>
                </a:solidFill>
                <a:ea typeface="+mj-ea"/>
                <a:cs typeface="+mj-cs"/>
              </a:rPr>
              <a:t>Considering a product’s end of life treatment in the choice of materials and inputs. I.e., Durable, biodegradable, recycled or recyclable materials. </a:t>
            </a:r>
          </a:p>
          <a:p>
            <a:pPr marL="0" indent="0">
              <a:buNone/>
            </a:pPr>
            <a:endParaRPr lang="en-GB" sz="1800">
              <a:solidFill>
                <a:srgbClr val="7E7E7E"/>
              </a:solidFill>
              <a:ea typeface="+mj-ea"/>
              <a:cs typeface="+mj-cs"/>
            </a:endParaRPr>
          </a:p>
          <a:p>
            <a:pPr marL="0" indent="0">
              <a:buNone/>
            </a:pPr>
            <a:r>
              <a:rPr lang="en-GB" sz="2000" b="1">
                <a:solidFill>
                  <a:prstClr val="black"/>
                </a:solidFill>
                <a:latin typeface="Montserrat" panose="00000500000000000000"/>
                <a:cs typeface="Arial" panose="020B0604020202020204" pitchFamily="34" charset="0"/>
              </a:rPr>
              <a:t>Example: </a:t>
            </a:r>
          </a:p>
          <a:p>
            <a:pPr marL="0" indent="0">
              <a:buNone/>
            </a:pPr>
            <a:r>
              <a:rPr lang="en-GB" sz="1800">
                <a:solidFill>
                  <a:srgbClr val="7E7E7E"/>
                </a:solidFill>
                <a:ea typeface="+mj-ea"/>
                <a:cs typeface="+mj-cs"/>
              </a:rPr>
              <a:t>Customers of Splosh subscribe to receive pouches of concentrated cleaning products which either safely dissolve as part of the product or can be sent back for refill. </a:t>
            </a:r>
          </a:p>
        </p:txBody>
      </p:sp>
      <p:pic>
        <p:nvPicPr>
          <p:cNvPr id="2050" name="Picture 2" descr="Homepage">
            <a:extLst>
              <a:ext uri="{FF2B5EF4-FFF2-40B4-BE49-F238E27FC236}">
                <a16:creationId xmlns:a16="http://schemas.microsoft.com/office/drawing/2014/main" id="{05AD107E-4013-4B30-A14A-F6FC68F2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9867" y="1658177"/>
            <a:ext cx="2245249" cy="99270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What is Splosh? The UK business reducing plastic through pouches">
            <a:extLst>
              <a:ext uri="{FF2B5EF4-FFF2-40B4-BE49-F238E27FC236}">
                <a16:creationId xmlns:a16="http://schemas.microsoft.com/office/drawing/2014/main" id="{95CEB307-42E1-43EC-A6C6-9237218FFCC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7472" y="2650884"/>
            <a:ext cx="4049205" cy="2700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4855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8"/>
          <p:cNvSpPr txBox="1">
            <a:spLocks noGrp="1"/>
          </p:cNvSpPr>
          <p:nvPr>
            <p:ph type="title"/>
          </p:nvPr>
        </p:nvSpPr>
        <p:spPr>
          <a:xfrm>
            <a:off x="2948355" y="500062"/>
            <a:ext cx="6295289" cy="1325563"/>
          </a:xfrm>
          <a:prstGeom prst="rect">
            <a:avLst/>
          </a:prstGeom>
        </p:spPr>
        <p:txBody>
          <a:bodyPr spcFirstLastPara="1" vert="horz" wrap="square" lIns="121900" tIns="121900" rIns="121900" bIns="121900" rtlCol="0" anchor="ctr" anchorCtr="0">
            <a:noAutofit/>
          </a:bodyPr>
          <a:lstStyle/>
          <a:p>
            <a:r>
              <a:rPr lang="en-GB" sz="3200" b="1">
                <a:solidFill>
                  <a:prstClr val="black"/>
                </a:solidFill>
                <a:latin typeface="Montserrat" panose="00000500000000000000"/>
                <a:ea typeface="+mn-ea"/>
                <a:cs typeface="Arial" panose="020B0604020202020204" pitchFamily="34" charset="0"/>
                <a:sym typeface="Avenir"/>
              </a:rPr>
              <a:t>Circular Design Strategies</a:t>
            </a:r>
            <a:endParaRPr lang="en-GB" sz="3200" b="1">
              <a:solidFill>
                <a:prstClr val="black"/>
              </a:solidFill>
              <a:latin typeface="Montserrat" panose="00000500000000000000"/>
              <a:ea typeface="+mn-ea"/>
              <a:cs typeface="Arial" panose="020B0604020202020204" pitchFamily="34" charset="0"/>
            </a:endParaRPr>
          </a:p>
        </p:txBody>
      </p:sp>
      <p:sp>
        <p:nvSpPr>
          <p:cNvPr id="2" name="Content Placeholder 1">
            <a:extLst>
              <a:ext uri="{FF2B5EF4-FFF2-40B4-BE49-F238E27FC236}">
                <a16:creationId xmlns:a16="http://schemas.microsoft.com/office/drawing/2014/main" id="{55DD92C9-1207-4514-8511-D4D51F27BA30}"/>
              </a:ext>
            </a:extLst>
          </p:cNvPr>
          <p:cNvSpPr>
            <a:spLocks noGrp="1"/>
          </p:cNvSpPr>
          <p:nvPr>
            <p:ph idx="1"/>
          </p:nvPr>
        </p:nvSpPr>
        <p:spPr>
          <a:xfrm>
            <a:off x="838200" y="1825625"/>
            <a:ext cx="5257800" cy="4351339"/>
          </a:xfrm>
        </p:spPr>
        <p:txBody>
          <a:bodyPr anchor="ctr"/>
          <a:lstStyle/>
          <a:p>
            <a:pPr marL="0" indent="0">
              <a:buNone/>
            </a:pPr>
            <a:r>
              <a:rPr lang="en-GB" sz="2000" b="1">
                <a:solidFill>
                  <a:prstClr val="black"/>
                </a:solidFill>
                <a:latin typeface="Montserrat" panose="00000500000000000000"/>
                <a:cs typeface="Arial" panose="020B0604020202020204" pitchFamily="34" charset="0"/>
              </a:rPr>
              <a:t>Embedding Intelligence</a:t>
            </a:r>
          </a:p>
          <a:p>
            <a:pPr marL="0" indent="0">
              <a:buNone/>
            </a:pPr>
            <a:r>
              <a:rPr lang="en-GB" sz="1800">
                <a:solidFill>
                  <a:srgbClr val="7E7E7E"/>
                </a:solidFill>
                <a:ea typeface="+mj-ea"/>
                <a:cs typeface="+mj-cs"/>
              </a:rPr>
              <a:t>Building technology into materials or products to gather user data and generate valuable insights to improve the customer's experience. </a:t>
            </a:r>
          </a:p>
          <a:p>
            <a:pPr marL="0" indent="0">
              <a:buNone/>
            </a:pPr>
            <a:endParaRPr lang="en-GB" sz="1800">
              <a:solidFill>
                <a:srgbClr val="7E7E7E"/>
              </a:solidFill>
              <a:ea typeface="+mj-ea"/>
              <a:cs typeface="+mj-cs"/>
            </a:endParaRPr>
          </a:p>
          <a:p>
            <a:pPr marL="0" indent="0">
              <a:buNone/>
            </a:pPr>
            <a:r>
              <a:rPr lang="en-GB" sz="2000" b="1">
                <a:solidFill>
                  <a:prstClr val="black"/>
                </a:solidFill>
                <a:latin typeface="Montserrat" panose="00000500000000000000"/>
                <a:cs typeface="Arial" panose="020B0604020202020204" pitchFamily="34" charset="0"/>
              </a:rPr>
              <a:t>Example: </a:t>
            </a:r>
          </a:p>
          <a:p>
            <a:pPr marL="0" indent="0">
              <a:buNone/>
            </a:pPr>
            <a:r>
              <a:rPr lang="en-GB" sz="1800">
                <a:solidFill>
                  <a:srgbClr val="7E7E7E"/>
                </a:solidFill>
                <a:ea typeface="+mj-ea"/>
                <a:cs typeface="+mj-cs"/>
              </a:rPr>
              <a:t>Hive and Nest Active Heating devices use technology to learn user habits and save on cost and emissions. This in turn means less energy is needed and reduces demand on raw materials.</a:t>
            </a:r>
          </a:p>
        </p:txBody>
      </p:sp>
      <p:pic>
        <p:nvPicPr>
          <p:cNvPr id="2050" name="Picture 2" descr="Nest Vs Hive Smart Technology - Heating Solutions | My Plumber">
            <a:extLst>
              <a:ext uri="{FF2B5EF4-FFF2-40B4-BE49-F238E27FC236}">
                <a16:creationId xmlns:a16="http://schemas.microsoft.com/office/drawing/2014/main" id="{E67AE376-2B11-4621-9D1D-2E16C0E3B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2880" y="2688553"/>
            <a:ext cx="5000920" cy="26254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9790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43341-8188-4E8F-9C37-563EF4587ACC}"/>
              </a:ext>
            </a:extLst>
          </p:cNvPr>
          <p:cNvSpPr>
            <a:spLocks noGrp="1"/>
          </p:cNvSpPr>
          <p:nvPr>
            <p:ph type="title"/>
          </p:nvPr>
        </p:nvSpPr>
        <p:spPr>
          <a:xfrm>
            <a:off x="446584" y="439056"/>
            <a:ext cx="8857672" cy="1325563"/>
          </a:xfrm>
        </p:spPr>
        <p:txBody>
          <a:bodyPr>
            <a:normAutofit/>
          </a:bodyPr>
          <a:lstStyle/>
          <a:p>
            <a:r>
              <a:rPr kumimoji="0" lang="en-GB" sz="3200" b="1"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rPr>
              <a:t>Rolls Royce Circular Business Model</a:t>
            </a:r>
            <a:endParaRPr lang="en-US" sz="3200"/>
          </a:p>
        </p:txBody>
      </p:sp>
      <p:pic>
        <p:nvPicPr>
          <p:cNvPr id="14" name="Picture 13" descr="A picture containing engine&#10;&#10;Description automatically generated">
            <a:extLst>
              <a:ext uri="{FF2B5EF4-FFF2-40B4-BE49-F238E27FC236}">
                <a16:creationId xmlns:a16="http://schemas.microsoft.com/office/drawing/2014/main" id="{6C37178D-F1EA-43EC-BED2-73E2BD8E3AAD}"/>
              </a:ext>
            </a:extLst>
          </p:cNvPr>
          <p:cNvPicPr>
            <a:picLocks noChangeAspect="1"/>
          </p:cNvPicPr>
          <p:nvPr/>
        </p:nvPicPr>
        <p:blipFill rotWithShape="1">
          <a:blip r:embed="rId3">
            <a:extLst>
              <a:ext uri="{28A0092B-C50C-407E-A947-70E740481C1C}">
                <a14:useLocalDpi xmlns:a14="http://schemas.microsoft.com/office/drawing/2010/main" val="0"/>
              </a:ext>
            </a:extLst>
          </a:blip>
          <a:srcRect l="10336" r="33244"/>
          <a:stretch/>
        </p:blipFill>
        <p:spPr>
          <a:xfrm>
            <a:off x="7645805" y="1469507"/>
            <a:ext cx="4546196" cy="4532459"/>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graphicFrame>
        <p:nvGraphicFramePr>
          <p:cNvPr id="16" name="Table 6">
            <a:extLst>
              <a:ext uri="{FF2B5EF4-FFF2-40B4-BE49-F238E27FC236}">
                <a16:creationId xmlns:a16="http://schemas.microsoft.com/office/drawing/2014/main" id="{E2D4C357-1B0D-4D72-8576-78948CC80DE2}"/>
              </a:ext>
            </a:extLst>
          </p:cNvPr>
          <p:cNvGraphicFramePr>
            <a:graphicFrameLocks noGrp="1"/>
          </p:cNvGraphicFramePr>
          <p:nvPr/>
        </p:nvGraphicFramePr>
        <p:xfrm>
          <a:off x="446584" y="1741808"/>
          <a:ext cx="7199221" cy="4951456"/>
        </p:xfrm>
        <a:graphic>
          <a:graphicData uri="http://schemas.openxmlformats.org/drawingml/2006/table">
            <a:tbl>
              <a:tblPr firstRow="1" bandRow="1">
                <a:tableStyleId>{0505E3EF-67EA-436B-97B2-0124C06EBD24}</a:tableStyleId>
              </a:tblPr>
              <a:tblGrid>
                <a:gridCol w="7199221">
                  <a:extLst>
                    <a:ext uri="{9D8B030D-6E8A-4147-A177-3AD203B41FA5}">
                      <a16:colId xmlns:a16="http://schemas.microsoft.com/office/drawing/2014/main" val="1727062030"/>
                    </a:ext>
                  </a:extLst>
                </a:gridCol>
              </a:tblGrid>
              <a:tr h="826496">
                <a:tc>
                  <a:txBody>
                    <a:body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rPr>
                        <a:t>Engines are leased to airlines (BA, Emirates, etc.)</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rPr>
                        <a:t>Engine maintenance remains with Rolls Royce meaning minimal pollution, frequent servicing,    engine repairs decrease by 25%.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rPr>
                        <a:t>RR engines have a longer service life than before.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rPr>
                        <a:t>95% of parts are now recovered or recycled.</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prstClr val="black"/>
                        </a:solidFill>
                        <a:effectLst/>
                        <a:uLnTx/>
                        <a:uFillTx/>
                        <a:latin typeface="Montserrat" panose="0000050000000000000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14800875"/>
                  </a:ext>
                </a:extLst>
              </a:tr>
              <a:tr h="826496">
                <a:tc>
                  <a: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a:ln>
                          <a:noFill/>
                        </a:ln>
                        <a:solidFill>
                          <a:prstClr val="black"/>
                        </a:solidFill>
                        <a:effectLst/>
                        <a:highlight>
                          <a:srgbClr val="FFFF00"/>
                        </a:highlight>
                        <a:uLnTx/>
                        <a:uFillTx/>
                        <a:latin typeface="Montserrat" panose="00000500000000000000"/>
                        <a:ea typeface="+mn-ea"/>
                        <a:cs typeface="Arial" panose="020B0604020202020204" pitchFamily="34" charset="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60231729"/>
                  </a:ext>
                </a:extLst>
              </a:tr>
            </a:tbl>
          </a:graphicData>
        </a:graphic>
      </p:graphicFrame>
    </p:spTree>
    <p:extLst>
      <p:ext uri="{BB962C8B-B14F-4D97-AF65-F5344CB8AC3E}">
        <p14:creationId xmlns:p14="http://schemas.microsoft.com/office/powerpoint/2010/main" val="33726963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9FB096-56B6-4DE3-A5E4-0DE3FAEDE043}"/>
              </a:ext>
            </a:extLst>
          </p:cNvPr>
          <p:cNvSpPr>
            <a:spLocks noGrp="1"/>
          </p:cNvSpPr>
          <p:nvPr>
            <p:ph type="title"/>
          </p:nvPr>
        </p:nvSpPr>
        <p:spPr/>
        <p:txBody>
          <a:bodyPr/>
          <a:lstStyle/>
          <a:p>
            <a:r>
              <a:rPr lang="en-GB" b="1" dirty="0"/>
              <a:t>Top Tips</a:t>
            </a:r>
          </a:p>
        </p:txBody>
      </p:sp>
      <p:sp>
        <p:nvSpPr>
          <p:cNvPr id="3" name="Content Placeholder 2">
            <a:extLst>
              <a:ext uri="{FF2B5EF4-FFF2-40B4-BE49-F238E27FC236}">
                <a16:creationId xmlns:a16="http://schemas.microsoft.com/office/drawing/2014/main" id="{6037C990-E944-4838-934F-1AAA9D21488F}"/>
              </a:ext>
            </a:extLst>
          </p:cNvPr>
          <p:cNvSpPr>
            <a:spLocks noGrp="1"/>
          </p:cNvSpPr>
          <p:nvPr>
            <p:ph idx="1"/>
          </p:nvPr>
        </p:nvSpPr>
        <p:spPr>
          <a:xfrm>
            <a:off x="5264332" y="1913483"/>
            <a:ext cx="4613366" cy="3555500"/>
          </a:xfrm>
        </p:spPr>
        <p:txBody>
          <a:bodyPr>
            <a:noAutofit/>
          </a:bodyPr>
          <a:lstStyle/>
          <a:p>
            <a:pPr marL="342900" indent="-342900">
              <a:buFont typeface="Arial" panose="020B0604020202020204" pitchFamily="34" charset="0"/>
              <a:buChar char="•"/>
            </a:pPr>
            <a:r>
              <a:rPr lang="en-GB" sz="2400" dirty="0"/>
              <a:t>Hook your audience</a:t>
            </a:r>
          </a:p>
          <a:p>
            <a:pPr marL="342900" indent="-342900">
              <a:buFont typeface="Arial" panose="020B0604020202020204" pitchFamily="34" charset="0"/>
              <a:buChar char="•"/>
            </a:pPr>
            <a:r>
              <a:rPr lang="en-GB" sz="2400" dirty="0"/>
              <a:t>- by using facts or stories!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What is your ask of your audience?</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80% delivery 20% content!</a:t>
            </a:r>
          </a:p>
          <a:p>
            <a:pPr marL="342900" indent="-342900">
              <a:buFont typeface="Arial" panose="020B0604020202020204" pitchFamily="34" charset="0"/>
              <a:buChar char="•"/>
            </a:pPr>
            <a:endParaRPr lang="en-GB" sz="2400" dirty="0"/>
          </a:p>
        </p:txBody>
      </p:sp>
      <p:sp>
        <p:nvSpPr>
          <p:cNvPr id="5" name="Content Placeholder 2">
            <a:extLst>
              <a:ext uri="{FF2B5EF4-FFF2-40B4-BE49-F238E27FC236}">
                <a16:creationId xmlns:a16="http://schemas.microsoft.com/office/drawing/2014/main" id="{2086D007-42EF-411C-979C-DC95DA472ADD}"/>
              </a:ext>
            </a:extLst>
          </p:cNvPr>
          <p:cNvSpPr txBox="1">
            <a:spLocks/>
          </p:cNvSpPr>
          <p:nvPr/>
        </p:nvSpPr>
        <p:spPr>
          <a:xfrm>
            <a:off x="650966" y="1913483"/>
            <a:ext cx="4613366" cy="35555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latin typeface="Montserrat" panose="00000500000000000000"/>
                <a:ea typeface="+mn-lt"/>
                <a:cs typeface="+mn-lt"/>
              </a:rPr>
              <a:t>Know your audience</a:t>
            </a:r>
          </a:p>
          <a:p>
            <a:endParaRPr lang="en-GB" sz="2400" dirty="0">
              <a:latin typeface="Montserrat" panose="00000500000000000000"/>
              <a:ea typeface="+mn-lt"/>
              <a:cs typeface="+mn-lt"/>
            </a:endParaRPr>
          </a:p>
          <a:p>
            <a:r>
              <a:rPr lang="en-GB" sz="2400" dirty="0">
                <a:latin typeface="Montserrat" panose="00000500000000000000"/>
                <a:ea typeface="+mn-lt"/>
                <a:cs typeface="+mn-lt"/>
              </a:rPr>
              <a:t>Type of marketing </a:t>
            </a:r>
          </a:p>
          <a:p>
            <a:endParaRPr lang="en-GB" sz="2400" dirty="0">
              <a:latin typeface="Montserrat" panose="00000500000000000000"/>
              <a:ea typeface="+mn-lt"/>
              <a:cs typeface="+mn-lt"/>
            </a:endParaRPr>
          </a:p>
          <a:p>
            <a:r>
              <a:rPr lang="en-GB" sz="2400" dirty="0">
                <a:latin typeface="Montserrat" panose="00000500000000000000"/>
                <a:ea typeface="+mn-lt"/>
                <a:cs typeface="+mn-lt"/>
              </a:rPr>
              <a:t>Marketing method(s) and style</a:t>
            </a:r>
          </a:p>
          <a:p>
            <a:endParaRPr lang="en-GB" sz="2400" dirty="0">
              <a:latin typeface="Montserrat" panose="00000500000000000000"/>
              <a:ea typeface="+mn-lt"/>
              <a:cs typeface="+mn-lt"/>
            </a:endParaRPr>
          </a:p>
          <a:p>
            <a:endParaRPr lang="en-GB" sz="2400" dirty="0">
              <a:latin typeface="Montserrat" panose="00000500000000000000"/>
              <a:ea typeface="+mn-lt"/>
              <a:cs typeface="+mn-lt"/>
            </a:endParaRPr>
          </a:p>
        </p:txBody>
      </p:sp>
      <p:pic>
        <p:nvPicPr>
          <p:cNvPr id="6" name="Graphic 5" descr="Marketing with solid fill">
            <a:extLst>
              <a:ext uri="{FF2B5EF4-FFF2-40B4-BE49-F238E27FC236}">
                <a16:creationId xmlns:a16="http://schemas.microsoft.com/office/drawing/2014/main" id="{8CFBE3F1-058A-4982-8465-F0DAA0E5501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65869" y="2001889"/>
            <a:ext cx="914400" cy="914400"/>
          </a:xfrm>
          <a:prstGeom prst="rect">
            <a:avLst/>
          </a:prstGeom>
        </p:spPr>
      </p:pic>
      <p:pic>
        <p:nvPicPr>
          <p:cNvPr id="7" name="Graphic 6" descr="Polaroid Pictures with solid fill">
            <a:extLst>
              <a:ext uri="{FF2B5EF4-FFF2-40B4-BE49-F238E27FC236}">
                <a16:creationId xmlns:a16="http://schemas.microsoft.com/office/drawing/2014/main" id="{E46D4F3D-9696-49F0-AF42-63229DC23F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23069" y="3941712"/>
            <a:ext cx="914400" cy="914400"/>
          </a:xfrm>
          <a:prstGeom prst="rect">
            <a:avLst/>
          </a:prstGeom>
        </p:spPr>
      </p:pic>
    </p:spTree>
    <p:extLst>
      <p:ext uri="{BB962C8B-B14F-4D97-AF65-F5344CB8AC3E}">
        <p14:creationId xmlns:p14="http://schemas.microsoft.com/office/powerpoint/2010/main" val="2996865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Icon&#10;&#10;Description automatically generated">
            <a:extLst>
              <a:ext uri="{FF2B5EF4-FFF2-40B4-BE49-F238E27FC236}">
                <a16:creationId xmlns:a16="http://schemas.microsoft.com/office/drawing/2014/main" id="{1C8A0BC6-2852-4820-BF26-563E2F169CE0}"/>
              </a:ext>
            </a:extLst>
          </p:cNvPr>
          <p:cNvPicPr>
            <a:picLocks noChangeAspect="1"/>
          </p:cNvPicPr>
          <p:nvPr/>
        </p:nvPicPr>
        <p:blipFill>
          <a:blip r:embed="rId3"/>
          <a:stretch>
            <a:fillRect/>
          </a:stretch>
        </p:blipFill>
        <p:spPr>
          <a:xfrm>
            <a:off x="8795404" y="2670307"/>
            <a:ext cx="2743200" cy="2743200"/>
          </a:xfrm>
          <a:prstGeom prst="rect">
            <a:avLst/>
          </a:prstGeom>
        </p:spPr>
      </p:pic>
      <p:sp>
        <p:nvSpPr>
          <p:cNvPr id="10" name="TextBox 9">
            <a:extLst>
              <a:ext uri="{FF2B5EF4-FFF2-40B4-BE49-F238E27FC236}">
                <a16:creationId xmlns:a16="http://schemas.microsoft.com/office/drawing/2014/main" id="{A30E7EF3-C9A8-4FE4-89F3-3E2A73B057D8}"/>
              </a:ext>
            </a:extLst>
          </p:cNvPr>
          <p:cNvSpPr txBox="1"/>
          <p:nvPr/>
        </p:nvSpPr>
        <p:spPr>
          <a:xfrm>
            <a:off x="-3396854" y="602648"/>
            <a:ext cx="12227496" cy="830997"/>
          </a:xfrm>
          <a:prstGeom prst="rect">
            <a:avLst/>
          </a:prstGeom>
          <a:noFill/>
        </p:spPr>
        <p:txBody>
          <a:bodyPr wrap="square" lIns="91440" tIns="45720" rIns="91440" bIns="45720" rtlCol="0" anchor="t">
            <a:spAutoFit/>
          </a:bodyPr>
          <a:lstStyle/>
          <a:p>
            <a:pPr algn="ctr">
              <a:defRPr/>
            </a:pPr>
            <a:r>
              <a:rPr lang="en-GB" sz="4800" b="1" dirty="0">
                <a:solidFill>
                  <a:srgbClr val="84C0F5"/>
                </a:solidFill>
                <a:latin typeface="Mont Black"/>
              </a:rPr>
              <a:t>Get In Touch:</a:t>
            </a:r>
          </a:p>
        </p:txBody>
      </p:sp>
      <p:pic>
        <p:nvPicPr>
          <p:cNvPr id="11" name="Graphic 11" descr="Email with solid fill">
            <a:extLst>
              <a:ext uri="{FF2B5EF4-FFF2-40B4-BE49-F238E27FC236}">
                <a16:creationId xmlns:a16="http://schemas.microsoft.com/office/drawing/2014/main" id="{EB0FDC8A-3F5F-4082-8FCC-F7D7A55131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6265" y="3164456"/>
            <a:ext cx="467621" cy="467621"/>
          </a:xfrm>
          <a:prstGeom prst="rect">
            <a:avLst/>
          </a:prstGeom>
        </p:spPr>
      </p:pic>
      <p:sp>
        <p:nvSpPr>
          <p:cNvPr id="12" name="TextBox 11">
            <a:extLst>
              <a:ext uri="{FF2B5EF4-FFF2-40B4-BE49-F238E27FC236}">
                <a16:creationId xmlns:a16="http://schemas.microsoft.com/office/drawing/2014/main" id="{E9D6576B-6E0E-4957-A69D-B8365B37A977}"/>
              </a:ext>
            </a:extLst>
          </p:cNvPr>
          <p:cNvSpPr txBox="1"/>
          <p:nvPr/>
        </p:nvSpPr>
        <p:spPr>
          <a:xfrm>
            <a:off x="1238063" y="3296140"/>
            <a:ext cx="770784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dirty="0">
                <a:latin typeface="Mont"/>
                <a:hlinkClick r:id="rId6"/>
              </a:rPr>
              <a:t>Morven.McColl@yes.org.uk</a:t>
            </a:r>
            <a:endParaRPr lang="en-GB" sz="2400" b="1" dirty="0">
              <a:latin typeface="Mont"/>
            </a:endParaRPr>
          </a:p>
          <a:p>
            <a:endParaRPr lang="en-GB" sz="2400" b="1" dirty="0">
              <a:latin typeface="Mont"/>
            </a:endParaRPr>
          </a:p>
          <a:p>
            <a:r>
              <a:rPr lang="en-GB" sz="2400" b="1" dirty="0">
                <a:latin typeface="Mont"/>
                <a:hlinkClick r:id="rId7"/>
              </a:rPr>
              <a:t>Morven McColl (@morven_mccoll) / Twitter</a:t>
            </a:r>
            <a:endParaRPr lang="en-GB" sz="2400" b="1" dirty="0">
              <a:latin typeface="Mont"/>
            </a:endParaRPr>
          </a:p>
          <a:p>
            <a:endParaRPr lang="en-GB" sz="2400" b="1" dirty="0">
              <a:latin typeface="Mont"/>
            </a:endParaRPr>
          </a:p>
          <a:p>
            <a:r>
              <a:rPr lang="en-GB" sz="2400" b="1" dirty="0">
                <a:latin typeface="Mont"/>
                <a:hlinkClick r:id="rId8"/>
              </a:rPr>
              <a:t>Morven McColl | LinkedIn</a:t>
            </a:r>
            <a:endParaRPr lang="en-GB" sz="2400" b="1" dirty="0">
              <a:latin typeface="Mont"/>
            </a:endParaRPr>
          </a:p>
        </p:txBody>
      </p:sp>
      <p:pic>
        <p:nvPicPr>
          <p:cNvPr id="14" name="Graphic 14" descr="Address Book outline">
            <a:extLst>
              <a:ext uri="{FF2B5EF4-FFF2-40B4-BE49-F238E27FC236}">
                <a16:creationId xmlns:a16="http://schemas.microsoft.com/office/drawing/2014/main" id="{46ABA14D-26A6-49A0-BE0B-A900150F980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82439" y="1826235"/>
            <a:ext cx="851494" cy="851494"/>
          </a:xfrm>
          <a:prstGeom prst="rect">
            <a:avLst/>
          </a:prstGeom>
        </p:spPr>
      </p:pic>
      <p:sp>
        <p:nvSpPr>
          <p:cNvPr id="15" name="TextBox 14">
            <a:extLst>
              <a:ext uri="{FF2B5EF4-FFF2-40B4-BE49-F238E27FC236}">
                <a16:creationId xmlns:a16="http://schemas.microsoft.com/office/drawing/2014/main" id="{E5BDAEF9-7E3C-4122-AFC7-02F93F5F8630}"/>
              </a:ext>
            </a:extLst>
          </p:cNvPr>
          <p:cNvSpPr txBox="1"/>
          <p:nvPr/>
        </p:nvSpPr>
        <p:spPr>
          <a:xfrm>
            <a:off x="1233933" y="1728762"/>
            <a:ext cx="106651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Mont"/>
              </a:rPr>
              <a:t>Morven McColl</a:t>
            </a:r>
            <a:endParaRPr lang="en-US" sz="2000" dirty="0"/>
          </a:p>
        </p:txBody>
      </p:sp>
      <p:sp>
        <p:nvSpPr>
          <p:cNvPr id="17" name="TextBox 16">
            <a:extLst>
              <a:ext uri="{FF2B5EF4-FFF2-40B4-BE49-F238E27FC236}">
                <a16:creationId xmlns:a16="http://schemas.microsoft.com/office/drawing/2014/main" id="{5226D3FD-9C50-4888-82B1-674DA18F16EA}"/>
              </a:ext>
            </a:extLst>
          </p:cNvPr>
          <p:cNvSpPr txBox="1"/>
          <p:nvPr/>
        </p:nvSpPr>
        <p:spPr>
          <a:xfrm>
            <a:off x="1233933" y="2292874"/>
            <a:ext cx="1066512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800" b="1" dirty="0">
                <a:latin typeface="Mont"/>
              </a:rPr>
              <a:t>Programme Executive – Bridge 2 Business</a:t>
            </a:r>
            <a:endParaRPr lang="en-US" sz="2800" dirty="0"/>
          </a:p>
        </p:txBody>
      </p:sp>
      <p:pic>
        <p:nvPicPr>
          <p:cNvPr id="13" name="Picture 8" descr="Logo, icon&#10;&#10;Description automatically generated">
            <a:extLst>
              <a:ext uri="{FF2B5EF4-FFF2-40B4-BE49-F238E27FC236}">
                <a16:creationId xmlns:a16="http://schemas.microsoft.com/office/drawing/2014/main" id="{A3E2BBA9-9872-43E9-9A0E-8A3B6B8EFB74}"/>
              </a:ext>
            </a:extLst>
          </p:cNvPr>
          <p:cNvPicPr>
            <a:picLocks noChangeAspect="1"/>
          </p:cNvPicPr>
          <p:nvPr/>
        </p:nvPicPr>
        <p:blipFill>
          <a:blip r:embed="rId11"/>
          <a:stretch>
            <a:fillRect/>
          </a:stretch>
        </p:blipFill>
        <p:spPr>
          <a:xfrm>
            <a:off x="569619" y="3989655"/>
            <a:ext cx="586355" cy="569778"/>
          </a:xfrm>
          <a:prstGeom prst="rect">
            <a:avLst/>
          </a:prstGeom>
        </p:spPr>
      </p:pic>
      <p:pic>
        <p:nvPicPr>
          <p:cNvPr id="1026" name="Picture 2" descr="Linkedin - Free social media icons">
            <a:extLst>
              <a:ext uri="{FF2B5EF4-FFF2-40B4-BE49-F238E27FC236}">
                <a16:creationId xmlns:a16="http://schemas.microsoft.com/office/drawing/2014/main" id="{AF20992F-B003-4F22-A6BC-B763AA51200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64959" y="4879587"/>
            <a:ext cx="425302" cy="425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5318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FC86B-E362-4ABB-9566-BC6A03C0AA95}"/>
              </a:ext>
            </a:extLst>
          </p:cNvPr>
          <p:cNvSpPr>
            <a:spLocks noGrp="1"/>
          </p:cNvSpPr>
          <p:nvPr>
            <p:ph type="title"/>
          </p:nvPr>
        </p:nvSpPr>
        <p:spPr/>
        <p:txBody>
          <a:bodyPr/>
          <a:lstStyle/>
          <a:p>
            <a:endParaRPr lang="en-GB"/>
          </a:p>
        </p:txBody>
      </p:sp>
      <p:pic>
        <p:nvPicPr>
          <p:cNvPr id="6" name="Online Media 5" title="Closing the Gender Gap in Engineering &amp; Technology I Shell #makethefuture">
            <a:hlinkClick r:id="" action="ppaction://media"/>
            <a:extLst>
              <a:ext uri="{FF2B5EF4-FFF2-40B4-BE49-F238E27FC236}">
                <a16:creationId xmlns:a16="http://schemas.microsoft.com/office/drawing/2014/main" id="{6E69EA14-EE41-4C02-886D-0D06A0C7DCFA}"/>
              </a:ext>
            </a:extLst>
          </p:cNvPr>
          <p:cNvPicPr>
            <a:picLocks noGrp="1" noRot="1" noChangeAspect="1"/>
          </p:cNvPicPr>
          <p:nvPr>
            <p:ph idx="1"/>
            <a:videoFile r:link="rId1"/>
          </p:nvPr>
        </p:nvPicPr>
        <p:blipFill>
          <a:blip r:embed="rId4"/>
          <a:stretch>
            <a:fillRect/>
          </a:stretch>
        </p:blipFill>
        <p:spPr>
          <a:xfrm>
            <a:off x="-328986" y="-59212"/>
            <a:ext cx="12346815" cy="6976423"/>
          </a:xfrm>
          <a:prstGeom prst="rect">
            <a:avLst/>
          </a:prstGeom>
        </p:spPr>
      </p:pic>
    </p:spTree>
    <p:extLst>
      <p:ext uri="{BB962C8B-B14F-4D97-AF65-F5344CB8AC3E}">
        <p14:creationId xmlns:p14="http://schemas.microsoft.com/office/powerpoint/2010/main" val="82311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F6109-67C1-4058-BAF2-7B3F454E4898}"/>
              </a:ext>
            </a:extLst>
          </p:cNvPr>
          <p:cNvSpPr>
            <a:spLocks noGrp="1"/>
          </p:cNvSpPr>
          <p:nvPr>
            <p:ph type="title"/>
          </p:nvPr>
        </p:nvSpPr>
        <p:spPr>
          <a:xfrm>
            <a:off x="2584593" y="353448"/>
            <a:ext cx="6550416" cy="1325563"/>
          </a:xfrm>
        </p:spPr>
        <p:txBody>
          <a:bodyPr>
            <a:normAutofit/>
          </a:bodyPr>
          <a:lstStyle/>
          <a:p>
            <a:pPr algn="ctr"/>
            <a:r>
              <a:rPr lang="en-GB" sz="4800" b="1" dirty="0">
                <a:latin typeface="Montserrat" panose="00000500000000000000"/>
              </a:rPr>
              <a:t>Teams Etiquette</a:t>
            </a:r>
          </a:p>
        </p:txBody>
      </p:sp>
      <p:pic>
        <p:nvPicPr>
          <p:cNvPr id="24" name="Content Placeholder 4" descr="Icon&#10;&#10;Description automatically generated">
            <a:extLst>
              <a:ext uri="{FF2B5EF4-FFF2-40B4-BE49-F238E27FC236}">
                <a16:creationId xmlns:a16="http://schemas.microsoft.com/office/drawing/2014/main" id="{642DF25E-9E8C-470A-AE93-5F03C95B8F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82232" y="2265611"/>
            <a:ext cx="3392509" cy="1908048"/>
          </a:xfrm>
        </p:spPr>
      </p:pic>
      <p:pic>
        <p:nvPicPr>
          <p:cNvPr id="25" name="Picture 24" descr="Icon&#10;&#10;Description automatically generated">
            <a:extLst>
              <a:ext uri="{FF2B5EF4-FFF2-40B4-BE49-F238E27FC236}">
                <a16:creationId xmlns:a16="http://schemas.microsoft.com/office/drawing/2014/main" id="{010F6EA4-3719-4EA0-BB1F-A2723C474A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3746" y="2265611"/>
            <a:ext cx="1908048" cy="1908048"/>
          </a:xfrm>
          <a:prstGeom prst="rect">
            <a:avLst/>
          </a:prstGeom>
        </p:spPr>
      </p:pic>
      <p:pic>
        <p:nvPicPr>
          <p:cNvPr id="26" name="Picture 25" descr="Icon&#10;&#10;Description automatically generated">
            <a:extLst>
              <a:ext uri="{FF2B5EF4-FFF2-40B4-BE49-F238E27FC236}">
                <a16:creationId xmlns:a16="http://schemas.microsoft.com/office/drawing/2014/main" id="{853EA545-2D7B-44A7-83D2-9481C3561C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1089" y="2182367"/>
            <a:ext cx="3979068" cy="2237946"/>
          </a:xfrm>
          <a:prstGeom prst="rect">
            <a:avLst/>
          </a:prstGeom>
        </p:spPr>
      </p:pic>
      <p:pic>
        <p:nvPicPr>
          <p:cNvPr id="30" name="Picture 29">
            <a:extLst>
              <a:ext uri="{FF2B5EF4-FFF2-40B4-BE49-F238E27FC236}">
                <a16:creationId xmlns:a16="http://schemas.microsoft.com/office/drawing/2014/main" id="{2A4344CE-7493-4B42-A2E5-DCDEF45A2EA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5671" y="2182367"/>
            <a:ext cx="3686529" cy="2074536"/>
          </a:xfrm>
          <a:prstGeom prst="rect">
            <a:avLst/>
          </a:prstGeom>
        </p:spPr>
      </p:pic>
    </p:spTree>
    <p:extLst>
      <p:ext uri="{BB962C8B-B14F-4D97-AF65-F5344CB8AC3E}">
        <p14:creationId xmlns:p14="http://schemas.microsoft.com/office/powerpoint/2010/main" val="2534047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AB68F-6221-44E6-B2F4-C17E09DED0FA}"/>
              </a:ext>
            </a:extLst>
          </p:cNvPr>
          <p:cNvSpPr>
            <a:spLocks noGrp="1"/>
          </p:cNvSpPr>
          <p:nvPr>
            <p:ph type="ctrTitle"/>
          </p:nvPr>
        </p:nvSpPr>
        <p:spPr>
          <a:xfrm>
            <a:off x="3387811" y="1434139"/>
            <a:ext cx="5416377" cy="1748251"/>
          </a:xfrm>
        </p:spPr>
        <p:txBody>
          <a:bodyPr>
            <a:normAutofit fontScale="90000"/>
          </a:bodyPr>
          <a:lstStyle/>
          <a:p>
            <a:r>
              <a:rPr lang="en-GB" sz="6000" b="1" dirty="0">
                <a:solidFill>
                  <a:srgbClr val="677B91"/>
                </a:solidFill>
                <a:latin typeface="Montserrat" panose="00000500000000000000"/>
              </a:rPr>
              <a:t>Any Questions?</a:t>
            </a:r>
            <a:br>
              <a:rPr lang="en-GB" sz="6000" b="1" dirty="0">
                <a:solidFill>
                  <a:srgbClr val="677B91"/>
                </a:solidFill>
                <a:latin typeface="Montserrat" panose="00000500000000000000"/>
              </a:rPr>
            </a:br>
            <a:endParaRPr lang="en-GB" sz="6000" b="1" dirty="0">
              <a:solidFill>
                <a:srgbClr val="677B91"/>
              </a:solidFill>
              <a:latin typeface="Montserrat" panose="00000500000000000000"/>
            </a:endParaRPr>
          </a:p>
        </p:txBody>
      </p:sp>
      <p:pic>
        <p:nvPicPr>
          <p:cNvPr id="5" name="Picture 4">
            <a:extLst>
              <a:ext uri="{FF2B5EF4-FFF2-40B4-BE49-F238E27FC236}">
                <a16:creationId xmlns:a16="http://schemas.microsoft.com/office/drawing/2014/main" id="{26BA0E81-80C0-4B8C-9185-208C460F8F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083" y="3253636"/>
            <a:ext cx="3255271" cy="1831852"/>
          </a:xfrm>
          <a:prstGeom prst="rect">
            <a:avLst/>
          </a:prstGeom>
        </p:spPr>
      </p:pic>
    </p:spTree>
    <p:extLst>
      <p:ext uri="{BB962C8B-B14F-4D97-AF65-F5344CB8AC3E}">
        <p14:creationId xmlns:p14="http://schemas.microsoft.com/office/powerpoint/2010/main" val="1509911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5ADD3-B01B-48DB-9B98-E1F2DE856FF0}"/>
              </a:ext>
            </a:extLst>
          </p:cNvPr>
          <p:cNvSpPr>
            <a:spLocks noGrp="1"/>
          </p:cNvSpPr>
          <p:nvPr>
            <p:ph type="title"/>
          </p:nvPr>
        </p:nvSpPr>
        <p:spPr>
          <a:xfrm>
            <a:off x="2127234" y="389838"/>
            <a:ext cx="7937532" cy="1325563"/>
          </a:xfrm>
        </p:spPr>
        <p:txBody>
          <a:bodyPr>
            <a:normAutofit/>
          </a:bodyPr>
          <a:lstStyle/>
          <a:p>
            <a:pPr algn="ctr"/>
            <a:r>
              <a:rPr lang="en-GB" b="1">
                <a:latin typeface="Montserrat" panose="00000500000000000000"/>
              </a:rPr>
              <a:t>Today’s Session</a:t>
            </a:r>
          </a:p>
        </p:txBody>
      </p:sp>
      <p:graphicFrame>
        <p:nvGraphicFramePr>
          <p:cNvPr id="4" name="Table 4">
            <a:extLst>
              <a:ext uri="{FF2B5EF4-FFF2-40B4-BE49-F238E27FC236}">
                <a16:creationId xmlns:a16="http://schemas.microsoft.com/office/drawing/2014/main" id="{EE107721-63CA-4618-9380-70D1B36153FF}"/>
              </a:ext>
            </a:extLst>
          </p:cNvPr>
          <p:cNvGraphicFramePr>
            <a:graphicFrameLocks noGrp="1"/>
          </p:cNvGraphicFramePr>
          <p:nvPr>
            <p:extLst>
              <p:ext uri="{D42A27DB-BD31-4B8C-83A1-F6EECF244321}">
                <p14:modId xmlns:p14="http://schemas.microsoft.com/office/powerpoint/2010/main" val="4134604417"/>
              </p:ext>
            </p:extLst>
          </p:nvPr>
        </p:nvGraphicFramePr>
        <p:xfrm>
          <a:off x="2741614" y="2011923"/>
          <a:ext cx="6478586" cy="3444562"/>
        </p:xfrm>
        <a:graphic>
          <a:graphicData uri="http://schemas.openxmlformats.org/drawingml/2006/table">
            <a:tbl>
              <a:tblPr firstRow="1" bandRow="1">
                <a:tableStyleId>{5940675A-B579-460E-94D1-54222C63F5DA}</a:tableStyleId>
              </a:tblPr>
              <a:tblGrid>
                <a:gridCol w="1906218">
                  <a:extLst>
                    <a:ext uri="{9D8B030D-6E8A-4147-A177-3AD203B41FA5}">
                      <a16:colId xmlns:a16="http://schemas.microsoft.com/office/drawing/2014/main" val="161554585"/>
                    </a:ext>
                  </a:extLst>
                </a:gridCol>
                <a:gridCol w="4572368">
                  <a:extLst>
                    <a:ext uri="{9D8B030D-6E8A-4147-A177-3AD203B41FA5}">
                      <a16:colId xmlns:a16="http://schemas.microsoft.com/office/drawing/2014/main" val="2646161452"/>
                    </a:ext>
                  </a:extLst>
                </a:gridCol>
              </a:tblGrid>
              <a:tr h="1722281">
                <a:tc>
                  <a:txBody>
                    <a:bodyPr/>
                    <a:lstStyle/>
                    <a:p>
                      <a:endParaRPr lang="en-GB"/>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dirty="0"/>
                    </a:p>
                    <a:p>
                      <a:endParaRPr lang="en-GB" dirty="0"/>
                    </a:p>
                    <a:p>
                      <a:r>
                        <a:rPr lang="en-GB" sz="2000" b="1" dirty="0">
                          <a:latin typeface="Montserrat" panose="00000500000000000000"/>
                        </a:rPr>
                        <a:t>We will take up to 55 minutes.</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69836357"/>
                  </a:ext>
                </a:extLst>
              </a:tr>
              <a:tr h="1722281">
                <a:tc>
                  <a:txBody>
                    <a:bodyPr/>
                    <a:lstStyle/>
                    <a:p>
                      <a:endParaRPr lang="en-GB" b="1">
                        <a:latin typeface="Montserrat" panose="00000500000000000000"/>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b="1" dirty="0">
                        <a:latin typeface="Montserrat" panose="00000500000000000000"/>
                      </a:endParaRPr>
                    </a:p>
                    <a:p>
                      <a:endParaRPr lang="en-GB" b="1" dirty="0">
                        <a:latin typeface="Montserrat" panose="00000500000000000000"/>
                      </a:endParaRPr>
                    </a:p>
                    <a:p>
                      <a:r>
                        <a:rPr lang="en-GB" sz="2000" b="1" dirty="0">
                          <a:latin typeface="Montserrat" panose="00000500000000000000"/>
                        </a:rPr>
                        <a:t>You will need a pen and paper.</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475642681"/>
                  </a:ext>
                </a:extLst>
              </a:tr>
            </a:tbl>
          </a:graphicData>
        </a:graphic>
      </p:graphicFrame>
      <p:pic>
        <p:nvPicPr>
          <p:cNvPr id="8" name="Picture 7">
            <a:extLst>
              <a:ext uri="{FF2B5EF4-FFF2-40B4-BE49-F238E27FC236}">
                <a16:creationId xmlns:a16="http://schemas.microsoft.com/office/drawing/2014/main" id="{6EF1B034-2AD1-4F6C-8BD3-27737D1697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7234" y="1851948"/>
            <a:ext cx="3255271" cy="1831852"/>
          </a:xfrm>
          <a:prstGeom prst="rect">
            <a:avLst/>
          </a:prstGeom>
        </p:spPr>
      </p:pic>
      <p:pic>
        <p:nvPicPr>
          <p:cNvPr id="10" name="Picture 9" descr="Icon&#10;&#10;Description automatically generated">
            <a:extLst>
              <a:ext uri="{FF2B5EF4-FFF2-40B4-BE49-F238E27FC236}">
                <a16:creationId xmlns:a16="http://schemas.microsoft.com/office/drawing/2014/main" id="{5BA29DC4-2BF5-4335-969B-C34FE42A37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7261" y="3784608"/>
            <a:ext cx="2735215" cy="1539199"/>
          </a:xfrm>
          <a:prstGeom prst="rect">
            <a:avLst/>
          </a:prstGeom>
        </p:spPr>
      </p:pic>
    </p:spTree>
    <p:extLst>
      <p:ext uri="{BB962C8B-B14F-4D97-AF65-F5344CB8AC3E}">
        <p14:creationId xmlns:p14="http://schemas.microsoft.com/office/powerpoint/2010/main" val="30888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A05C0-989E-4E33-AA2F-9ECF887E230B}"/>
              </a:ext>
            </a:extLst>
          </p:cNvPr>
          <p:cNvSpPr>
            <a:spLocks noGrp="1"/>
          </p:cNvSpPr>
          <p:nvPr>
            <p:ph type="title"/>
          </p:nvPr>
        </p:nvSpPr>
        <p:spPr/>
        <p:txBody>
          <a:bodyPr>
            <a:normAutofit/>
          </a:bodyPr>
          <a:lstStyle/>
          <a:p>
            <a:pPr algn="ctr"/>
            <a:r>
              <a:rPr lang="en-GB" b="1" dirty="0">
                <a:latin typeface="Montserrat" panose="00000500000000000000"/>
              </a:rPr>
              <a:t>Today’s Topics</a:t>
            </a:r>
            <a:endParaRPr lang="en-GB" b="1" dirty="0">
              <a:solidFill>
                <a:schemeClr val="tx1"/>
              </a:solidFill>
              <a:latin typeface="Montserrat" panose="00000500000000000000"/>
            </a:endParaRPr>
          </a:p>
        </p:txBody>
      </p:sp>
      <p:sp>
        <p:nvSpPr>
          <p:cNvPr id="3" name="Content Placeholder 2">
            <a:extLst>
              <a:ext uri="{FF2B5EF4-FFF2-40B4-BE49-F238E27FC236}">
                <a16:creationId xmlns:a16="http://schemas.microsoft.com/office/drawing/2014/main" id="{6355BE17-BF07-4B1D-9686-E426A9287CE3}"/>
              </a:ext>
            </a:extLst>
          </p:cNvPr>
          <p:cNvSpPr>
            <a:spLocks noGrp="1"/>
          </p:cNvSpPr>
          <p:nvPr>
            <p:ph idx="1"/>
          </p:nvPr>
        </p:nvSpPr>
        <p:spPr/>
        <p:txBody>
          <a:bodyPr>
            <a:normAutofit/>
          </a:bodyPr>
          <a:lstStyle/>
          <a:p>
            <a:endParaRPr lang="en-GB" dirty="0">
              <a:solidFill>
                <a:srgbClr val="898989"/>
              </a:solidFill>
            </a:endParaRPr>
          </a:p>
          <a:p>
            <a:endParaRPr lang="en-GB" dirty="0">
              <a:solidFill>
                <a:srgbClr val="898989"/>
              </a:solidFill>
            </a:endParaRPr>
          </a:p>
        </p:txBody>
      </p:sp>
      <p:sp>
        <p:nvSpPr>
          <p:cNvPr id="4" name="TextBox 3">
            <a:extLst>
              <a:ext uri="{FF2B5EF4-FFF2-40B4-BE49-F238E27FC236}">
                <a16:creationId xmlns:a16="http://schemas.microsoft.com/office/drawing/2014/main" id="{CDAF69EC-DC2C-45F2-9DC1-16F87C9D2E17}"/>
              </a:ext>
            </a:extLst>
          </p:cNvPr>
          <p:cNvSpPr txBox="1"/>
          <p:nvPr/>
        </p:nvSpPr>
        <p:spPr>
          <a:xfrm>
            <a:off x="598817" y="2090172"/>
            <a:ext cx="5092158" cy="2677656"/>
          </a:xfrm>
          <a:prstGeom prst="rect">
            <a:avLst/>
          </a:prstGeom>
          <a:noFill/>
        </p:spPr>
        <p:txBody>
          <a:bodyPr wrap="square" rtlCol="0">
            <a:spAutoFit/>
          </a:bodyPr>
          <a:lstStyle/>
          <a:p>
            <a:pPr marL="457200" indent="-457200">
              <a:buFont typeface="Arial" panose="020B0604020202020204" pitchFamily="34" charset="0"/>
              <a:buChar char="•"/>
            </a:pPr>
            <a:r>
              <a:rPr lang="en-GB" sz="2400" dirty="0" err="1">
                <a:latin typeface="Montserrat" panose="00000500000000000000"/>
              </a:rPr>
              <a:t>Menti</a:t>
            </a:r>
            <a:endParaRPr lang="en-GB" sz="2400" dirty="0">
              <a:latin typeface="Montserrat" panose="00000500000000000000"/>
            </a:endParaRP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r>
              <a:rPr lang="en-GB" sz="2400" dirty="0">
                <a:latin typeface="Montserrat" panose="00000500000000000000"/>
              </a:rPr>
              <a:t>Timeline of Events</a:t>
            </a: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r>
              <a:rPr lang="en-GB" sz="2400" dirty="0">
                <a:latin typeface="Montserrat" panose="00000500000000000000"/>
              </a:rPr>
              <a:t>Submitting Your Campaign</a:t>
            </a:r>
          </a:p>
          <a:p>
            <a:pPr marL="457200" indent="-457200">
              <a:buFont typeface="Arial" panose="020B0604020202020204" pitchFamily="34" charset="0"/>
              <a:buChar char="•"/>
            </a:pPr>
            <a:endParaRPr lang="en-GB" sz="2400" dirty="0">
              <a:latin typeface="Montserrat" panose="00000500000000000000"/>
            </a:endParaRPr>
          </a:p>
          <a:p>
            <a:endParaRPr lang="en-GB" sz="2400" dirty="0">
              <a:latin typeface="Montserrat" panose="00000500000000000000"/>
            </a:endParaRPr>
          </a:p>
        </p:txBody>
      </p:sp>
      <p:pic>
        <p:nvPicPr>
          <p:cNvPr id="6" name="Picture 5">
            <a:extLst>
              <a:ext uri="{FF2B5EF4-FFF2-40B4-BE49-F238E27FC236}">
                <a16:creationId xmlns:a16="http://schemas.microsoft.com/office/drawing/2014/main" id="{A7CDE1CA-F091-4D9B-9BB6-8017E3A67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6862" y="4001294"/>
            <a:ext cx="3255271" cy="1831852"/>
          </a:xfrm>
          <a:prstGeom prst="rect">
            <a:avLst/>
          </a:prstGeom>
        </p:spPr>
      </p:pic>
      <p:sp>
        <p:nvSpPr>
          <p:cNvPr id="7" name="TextBox 6">
            <a:extLst>
              <a:ext uri="{FF2B5EF4-FFF2-40B4-BE49-F238E27FC236}">
                <a16:creationId xmlns:a16="http://schemas.microsoft.com/office/drawing/2014/main" id="{D4472E90-0AA0-47E0-B8A4-25761994502D}"/>
              </a:ext>
            </a:extLst>
          </p:cNvPr>
          <p:cNvSpPr txBox="1"/>
          <p:nvPr/>
        </p:nvSpPr>
        <p:spPr>
          <a:xfrm>
            <a:off x="5930358" y="2090172"/>
            <a:ext cx="6031774" cy="3416320"/>
          </a:xfrm>
          <a:prstGeom prst="rect">
            <a:avLst/>
          </a:prstGeom>
          <a:noFill/>
        </p:spPr>
        <p:txBody>
          <a:bodyPr wrap="square">
            <a:spAutoFit/>
          </a:bodyPr>
          <a:lstStyle/>
          <a:p>
            <a:pPr marL="457200" indent="-457200">
              <a:buFont typeface="Arial" panose="020B0604020202020204" pitchFamily="34" charset="0"/>
              <a:buChar char="•"/>
            </a:pPr>
            <a:r>
              <a:rPr lang="en-GB" sz="2400" dirty="0">
                <a:latin typeface="Montserrat" panose="00000500000000000000"/>
              </a:rPr>
              <a:t>The Showcase</a:t>
            </a: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r>
              <a:rPr lang="en-GB" sz="2400" dirty="0">
                <a:latin typeface="Montserrat" panose="00000500000000000000"/>
              </a:rPr>
              <a:t>The Circular Economy</a:t>
            </a: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r>
              <a:rPr lang="en-GB" sz="2400" dirty="0">
                <a:latin typeface="Montserrat" panose="00000500000000000000"/>
              </a:rPr>
              <a:t>Top Tips</a:t>
            </a: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endParaRPr lang="en-GB" sz="2400" dirty="0">
              <a:latin typeface="Montserrat" panose="00000500000000000000"/>
            </a:endParaRPr>
          </a:p>
          <a:p>
            <a:pPr marL="457200" indent="-457200">
              <a:buFont typeface="Arial" panose="020B0604020202020204" pitchFamily="34" charset="0"/>
              <a:buChar char="•"/>
            </a:pPr>
            <a:endParaRPr lang="en-GB" sz="2400" dirty="0">
              <a:latin typeface="Montserrat" panose="00000500000000000000"/>
            </a:endParaRPr>
          </a:p>
        </p:txBody>
      </p:sp>
    </p:spTree>
    <p:extLst>
      <p:ext uri="{BB962C8B-B14F-4D97-AF65-F5344CB8AC3E}">
        <p14:creationId xmlns:p14="http://schemas.microsoft.com/office/powerpoint/2010/main" val="3980031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0AB251E-EF16-4591-9270-61D253DBE60A}"/>
              </a:ext>
            </a:extLst>
          </p:cNvPr>
          <p:cNvPicPr>
            <a:picLocks noChangeAspect="1"/>
          </p:cNvPicPr>
          <p:nvPr/>
        </p:nvPicPr>
        <p:blipFill>
          <a:blip r:embed="rId3"/>
          <a:stretch>
            <a:fillRect/>
          </a:stretch>
        </p:blipFill>
        <p:spPr>
          <a:xfrm>
            <a:off x="738941" y="0"/>
            <a:ext cx="10714118" cy="6012336"/>
          </a:xfrm>
          <a:prstGeom prst="rect">
            <a:avLst/>
          </a:prstGeom>
        </p:spPr>
      </p:pic>
    </p:spTree>
    <p:extLst>
      <p:ext uri="{BB962C8B-B14F-4D97-AF65-F5344CB8AC3E}">
        <p14:creationId xmlns:p14="http://schemas.microsoft.com/office/powerpoint/2010/main" val="2952102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4688CD-7BDC-473B-A69B-DF8498C61A20}"/>
              </a:ext>
            </a:extLst>
          </p:cNvPr>
          <p:cNvGrpSpPr/>
          <p:nvPr/>
        </p:nvGrpSpPr>
        <p:grpSpPr>
          <a:xfrm>
            <a:off x="838200" y="1508290"/>
            <a:ext cx="10515600" cy="4349531"/>
            <a:chOff x="838200" y="1470783"/>
            <a:chExt cx="10515600" cy="4349531"/>
          </a:xfrm>
        </p:grpSpPr>
        <p:sp>
          <p:nvSpPr>
            <p:cNvPr id="7" name="Rectangle: Rounded Corners 6">
              <a:extLst>
                <a:ext uri="{FF2B5EF4-FFF2-40B4-BE49-F238E27FC236}">
                  <a16:creationId xmlns:a16="http://schemas.microsoft.com/office/drawing/2014/main" id="{2FE42808-9D21-4E81-8348-81761FC0100B}"/>
                </a:ext>
              </a:extLst>
            </p:cNvPr>
            <p:cNvSpPr/>
            <p:nvPr/>
          </p:nvSpPr>
          <p:spPr>
            <a:xfrm>
              <a:off x="838200" y="1470783"/>
              <a:ext cx="10515600" cy="9153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9" name="Freeform: Shape 8">
              <a:extLst>
                <a:ext uri="{FF2B5EF4-FFF2-40B4-BE49-F238E27FC236}">
                  <a16:creationId xmlns:a16="http://schemas.microsoft.com/office/drawing/2014/main" id="{D358FF8F-B5E7-41C2-B7AD-3CC769363CBE}"/>
                </a:ext>
              </a:extLst>
            </p:cNvPr>
            <p:cNvSpPr/>
            <p:nvPr/>
          </p:nvSpPr>
          <p:spPr>
            <a:xfrm>
              <a:off x="1895383" y="1472588"/>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b="1" kern="1200" dirty="0"/>
                <a:t>Drop-in Session </a:t>
              </a:r>
              <a:r>
                <a:rPr lang="en-GB" sz="2200" kern="1200" dirty="0"/>
                <a:t>		  8</a:t>
              </a:r>
              <a:r>
                <a:rPr lang="en-GB" sz="2200" kern="1200" baseline="30000" dirty="0"/>
                <a:t>th</a:t>
              </a:r>
              <a:r>
                <a:rPr lang="en-GB" sz="2200" kern="1200" dirty="0"/>
                <a:t> March 12.30pm – 1.30pm (Teams)</a:t>
              </a:r>
              <a:endParaRPr lang="en-US" sz="2200" kern="1200" dirty="0"/>
            </a:p>
          </p:txBody>
        </p:sp>
        <p:sp>
          <p:nvSpPr>
            <p:cNvPr id="10" name="Rectangle: Rounded Corners 9">
              <a:extLst>
                <a:ext uri="{FF2B5EF4-FFF2-40B4-BE49-F238E27FC236}">
                  <a16:creationId xmlns:a16="http://schemas.microsoft.com/office/drawing/2014/main" id="{7EBD5A99-4EAF-44EE-98E8-12A1CCC8F58D}"/>
                </a:ext>
              </a:extLst>
            </p:cNvPr>
            <p:cNvSpPr/>
            <p:nvPr/>
          </p:nvSpPr>
          <p:spPr>
            <a:xfrm>
              <a:off x="838200" y="2616727"/>
              <a:ext cx="10515600" cy="9153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2" name="Freeform: Shape 11">
              <a:extLst>
                <a:ext uri="{FF2B5EF4-FFF2-40B4-BE49-F238E27FC236}">
                  <a16:creationId xmlns:a16="http://schemas.microsoft.com/office/drawing/2014/main" id="{B61942EA-34C0-4005-8284-5E9AEF99EF8B}"/>
                </a:ext>
              </a:extLst>
            </p:cNvPr>
            <p:cNvSpPr/>
            <p:nvPr/>
          </p:nvSpPr>
          <p:spPr>
            <a:xfrm>
              <a:off x="1895383" y="2616727"/>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b="1" kern="1200" dirty="0"/>
                <a:t>Submission Deadline </a:t>
              </a:r>
              <a:r>
                <a:rPr lang="en-GB" sz="2200" kern="1200" dirty="0"/>
                <a:t>		 18th March 5.00pm</a:t>
              </a:r>
              <a:endParaRPr lang="en-US" sz="2200" kern="1200" dirty="0"/>
            </a:p>
          </p:txBody>
        </p:sp>
        <p:sp>
          <p:nvSpPr>
            <p:cNvPr id="13" name="Rectangle: Rounded Corners 12">
              <a:extLst>
                <a:ext uri="{FF2B5EF4-FFF2-40B4-BE49-F238E27FC236}">
                  <a16:creationId xmlns:a16="http://schemas.microsoft.com/office/drawing/2014/main" id="{039677DD-9344-4C4A-9327-56BC6E36B34A}"/>
                </a:ext>
              </a:extLst>
            </p:cNvPr>
            <p:cNvSpPr/>
            <p:nvPr/>
          </p:nvSpPr>
          <p:spPr>
            <a:xfrm>
              <a:off x="838200" y="3760865"/>
              <a:ext cx="10515600" cy="9153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5" name="Freeform: Shape 14">
              <a:extLst>
                <a:ext uri="{FF2B5EF4-FFF2-40B4-BE49-F238E27FC236}">
                  <a16:creationId xmlns:a16="http://schemas.microsoft.com/office/drawing/2014/main" id="{99856253-40DF-43B1-9808-9D3E334E9FCD}"/>
                </a:ext>
              </a:extLst>
            </p:cNvPr>
            <p:cNvSpPr/>
            <p:nvPr/>
          </p:nvSpPr>
          <p:spPr>
            <a:xfrm>
              <a:off x="1895383" y="3760865"/>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b="1" kern="1200" dirty="0"/>
                <a:t>Submission Review </a:t>
              </a:r>
              <a:r>
                <a:rPr lang="en-GB" sz="2200" kern="1200" dirty="0"/>
                <a:t>		 23</a:t>
              </a:r>
              <a:r>
                <a:rPr lang="en-GB" sz="2200" kern="1200" baseline="30000" dirty="0"/>
                <a:t>rd</a:t>
              </a:r>
              <a:r>
                <a:rPr lang="en-GB" sz="2200" kern="1200" dirty="0"/>
                <a:t> March </a:t>
              </a:r>
              <a:endParaRPr lang="en-US" sz="2200" kern="1200" dirty="0"/>
            </a:p>
          </p:txBody>
        </p:sp>
        <p:sp>
          <p:nvSpPr>
            <p:cNvPr id="16" name="Rectangle: Rounded Corners 15">
              <a:extLst>
                <a:ext uri="{FF2B5EF4-FFF2-40B4-BE49-F238E27FC236}">
                  <a16:creationId xmlns:a16="http://schemas.microsoft.com/office/drawing/2014/main" id="{B48BC32C-5BEA-4258-A524-286988FB50F6}"/>
                </a:ext>
              </a:extLst>
            </p:cNvPr>
            <p:cNvSpPr/>
            <p:nvPr/>
          </p:nvSpPr>
          <p:spPr>
            <a:xfrm>
              <a:off x="838200" y="4905004"/>
              <a:ext cx="10515600" cy="915310"/>
            </a:xfrm>
            <a:prstGeom prst="roundRect">
              <a:avLst>
                <a:gd name="adj" fmla="val 10000"/>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7A08472A-57F3-4E63-925E-0CBF4B33AB96}"/>
                </a:ext>
              </a:extLst>
            </p:cNvPr>
            <p:cNvSpPr/>
            <p:nvPr/>
          </p:nvSpPr>
          <p:spPr>
            <a:xfrm>
              <a:off x="1895383" y="4905004"/>
              <a:ext cx="9458416" cy="915310"/>
            </a:xfrm>
            <a:custGeom>
              <a:avLst/>
              <a:gdLst>
                <a:gd name="connsiteX0" fmla="*/ 0 w 9458416"/>
                <a:gd name="connsiteY0" fmla="*/ 0 h 915310"/>
                <a:gd name="connsiteX1" fmla="*/ 9458416 w 9458416"/>
                <a:gd name="connsiteY1" fmla="*/ 0 h 915310"/>
                <a:gd name="connsiteX2" fmla="*/ 9458416 w 9458416"/>
                <a:gd name="connsiteY2" fmla="*/ 915310 h 915310"/>
                <a:gd name="connsiteX3" fmla="*/ 0 w 9458416"/>
                <a:gd name="connsiteY3" fmla="*/ 915310 h 915310"/>
                <a:gd name="connsiteX4" fmla="*/ 0 w 9458416"/>
                <a:gd name="connsiteY4" fmla="*/ 0 h 9153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58416" h="915310">
                  <a:moveTo>
                    <a:pt x="0" y="0"/>
                  </a:moveTo>
                  <a:lnTo>
                    <a:pt x="9458416" y="0"/>
                  </a:lnTo>
                  <a:lnTo>
                    <a:pt x="9458416" y="915310"/>
                  </a:lnTo>
                  <a:lnTo>
                    <a:pt x="0" y="91531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96870" tIns="96870" rIns="96870" bIns="96870" numCol="1" spcCol="1270" anchor="ctr" anchorCtr="0">
              <a:noAutofit/>
            </a:bodyPr>
            <a:lstStyle/>
            <a:p>
              <a:pPr marL="0" lvl="0" indent="0" algn="l" defTabSz="977900">
                <a:lnSpc>
                  <a:spcPct val="100000"/>
                </a:lnSpc>
                <a:spcBef>
                  <a:spcPct val="0"/>
                </a:spcBef>
                <a:spcAft>
                  <a:spcPct val="35000"/>
                </a:spcAft>
                <a:buNone/>
              </a:pPr>
              <a:r>
                <a:rPr lang="en-GB" sz="2200" b="1" kern="1200" dirty="0"/>
                <a:t>Showcase </a:t>
              </a:r>
              <a:r>
                <a:rPr lang="en-GB" sz="2200" kern="1200" dirty="0"/>
                <a:t>			 30</a:t>
              </a:r>
              <a:r>
                <a:rPr lang="en-GB" sz="2200" kern="1200" baseline="30000" dirty="0"/>
                <a:t>th</a:t>
              </a:r>
              <a:r>
                <a:rPr lang="en-GB" sz="2200" kern="1200" dirty="0"/>
                <a:t> March 12:30pm – 1.30pm (Teams)</a:t>
              </a:r>
              <a:endParaRPr lang="en-US" sz="2200" kern="1200" dirty="0"/>
            </a:p>
          </p:txBody>
        </p:sp>
      </p:grpSp>
      <p:sp>
        <p:nvSpPr>
          <p:cNvPr id="4" name="Title 1">
            <a:extLst>
              <a:ext uri="{FF2B5EF4-FFF2-40B4-BE49-F238E27FC236}">
                <a16:creationId xmlns:a16="http://schemas.microsoft.com/office/drawing/2014/main" id="{FE213936-EED9-4A49-87BA-49F8E2324C3F}"/>
              </a:ext>
            </a:extLst>
          </p:cNvPr>
          <p:cNvSpPr>
            <a:spLocks noGrp="1"/>
          </p:cNvSpPr>
          <p:nvPr>
            <p:ph type="title"/>
          </p:nvPr>
        </p:nvSpPr>
        <p:spPr>
          <a:xfrm>
            <a:off x="838200" y="182727"/>
            <a:ext cx="10515600" cy="1325563"/>
          </a:xfrm>
        </p:spPr>
        <p:txBody>
          <a:bodyPr/>
          <a:lstStyle/>
          <a:p>
            <a:r>
              <a:rPr lang="en-GB" b="1" dirty="0"/>
              <a:t>Timeline</a:t>
            </a:r>
          </a:p>
        </p:txBody>
      </p:sp>
      <p:pic>
        <p:nvPicPr>
          <p:cNvPr id="20" name="Graphic 19" descr="Questions with solid fill">
            <a:extLst>
              <a:ext uri="{FF2B5EF4-FFF2-40B4-BE49-F238E27FC236}">
                <a16:creationId xmlns:a16="http://schemas.microsoft.com/office/drawing/2014/main" id="{04A5AB59-EF81-46CB-AA15-A79771453B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115081" y="1644923"/>
            <a:ext cx="604537" cy="604537"/>
          </a:xfrm>
          <a:prstGeom prst="rect">
            <a:avLst/>
          </a:prstGeom>
        </p:spPr>
      </p:pic>
      <p:pic>
        <p:nvPicPr>
          <p:cNvPr id="22" name="Graphic 21" descr="Stopwatch with solid fill">
            <a:extLst>
              <a:ext uri="{FF2B5EF4-FFF2-40B4-BE49-F238E27FC236}">
                <a16:creationId xmlns:a16="http://schemas.microsoft.com/office/drawing/2014/main" id="{A6D3C7EC-0BE0-443D-AD4E-A91901C212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6583" y="2842552"/>
            <a:ext cx="560418" cy="560418"/>
          </a:xfrm>
          <a:prstGeom prst="rect">
            <a:avLst/>
          </a:prstGeom>
        </p:spPr>
      </p:pic>
      <p:pic>
        <p:nvPicPr>
          <p:cNvPr id="24" name="Graphic 23" descr="Trophy with solid fill">
            <a:extLst>
              <a:ext uri="{FF2B5EF4-FFF2-40B4-BE49-F238E27FC236}">
                <a16:creationId xmlns:a16="http://schemas.microsoft.com/office/drawing/2014/main" id="{623072D0-E10D-44B0-9C4B-2D7D8FB4ACA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6597" y="5213077"/>
            <a:ext cx="520272" cy="520272"/>
          </a:xfrm>
          <a:prstGeom prst="rect">
            <a:avLst/>
          </a:prstGeom>
        </p:spPr>
      </p:pic>
      <p:pic>
        <p:nvPicPr>
          <p:cNvPr id="26" name="Graphic 25" descr="Daily calendar with solid fill">
            <a:extLst>
              <a:ext uri="{FF2B5EF4-FFF2-40B4-BE49-F238E27FC236}">
                <a16:creationId xmlns:a16="http://schemas.microsoft.com/office/drawing/2014/main" id="{65A3E966-F55E-4765-9070-89327974600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6597" y="3966140"/>
            <a:ext cx="520272" cy="520272"/>
          </a:xfrm>
          <a:prstGeom prst="rect">
            <a:avLst/>
          </a:prstGeom>
        </p:spPr>
      </p:pic>
    </p:spTree>
    <p:extLst>
      <p:ext uri="{BB962C8B-B14F-4D97-AF65-F5344CB8AC3E}">
        <p14:creationId xmlns:p14="http://schemas.microsoft.com/office/powerpoint/2010/main" val="5981508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952CAC7-13E5-4FA2-BA0F-3870C8BA0E13}"/>
              </a:ext>
            </a:extLst>
          </p:cNvPr>
          <p:cNvSpPr>
            <a:spLocks noGrp="1"/>
          </p:cNvSpPr>
          <p:nvPr>
            <p:ph idx="1"/>
          </p:nvPr>
        </p:nvSpPr>
        <p:spPr>
          <a:xfrm>
            <a:off x="297781" y="1809583"/>
            <a:ext cx="11596437" cy="4351338"/>
          </a:xfrm>
        </p:spPr>
        <p:txBody>
          <a:bodyPr/>
          <a:lstStyle/>
          <a:p>
            <a:r>
              <a:rPr lang="en-GB" dirty="0"/>
              <a:t>Submit your marketing campaign via Dropbox by clicking on this link – this will be shared with you!</a:t>
            </a:r>
          </a:p>
          <a:p>
            <a:endParaRPr lang="en-GB" dirty="0"/>
          </a:p>
          <a:p>
            <a:r>
              <a:rPr lang="en-GB" dirty="0">
                <a:hlinkClick r:id="rId2"/>
              </a:rPr>
              <a:t>https://www.dropbox.com/request/Euvme0kPFn3oF5ehDcxP</a:t>
            </a:r>
            <a:endParaRPr lang="en-GB" dirty="0"/>
          </a:p>
          <a:p>
            <a:endParaRPr lang="en-GB" dirty="0"/>
          </a:p>
          <a:p>
            <a:r>
              <a:rPr lang="en-GB" dirty="0"/>
              <a:t>You should be able to upload most types of files here.</a:t>
            </a:r>
          </a:p>
          <a:p>
            <a:endParaRPr lang="en-GB" dirty="0"/>
          </a:p>
          <a:p>
            <a:r>
              <a:rPr lang="en-GB" dirty="0"/>
              <a:t>If you have any issues contact me </a:t>
            </a:r>
            <a:r>
              <a:rPr lang="en-GB" dirty="0">
                <a:hlinkClick r:id="rId3"/>
              </a:rPr>
              <a:t>Morven.McColl@yes.org.uk</a:t>
            </a:r>
            <a:r>
              <a:rPr lang="en-GB" dirty="0"/>
              <a:t>  </a:t>
            </a:r>
          </a:p>
          <a:p>
            <a:endParaRPr lang="en-GB" dirty="0"/>
          </a:p>
        </p:txBody>
      </p:sp>
      <p:sp>
        <p:nvSpPr>
          <p:cNvPr id="4" name="Title 1">
            <a:extLst>
              <a:ext uri="{FF2B5EF4-FFF2-40B4-BE49-F238E27FC236}">
                <a16:creationId xmlns:a16="http://schemas.microsoft.com/office/drawing/2014/main" id="{FE213936-EED9-4A49-87BA-49F8E2324C3F}"/>
              </a:ext>
            </a:extLst>
          </p:cNvPr>
          <p:cNvSpPr>
            <a:spLocks noGrp="1"/>
          </p:cNvSpPr>
          <p:nvPr>
            <p:ph type="title"/>
          </p:nvPr>
        </p:nvSpPr>
        <p:spPr>
          <a:xfrm>
            <a:off x="838200" y="365125"/>
            <a:ext cx="10515600" cy="1325563"/>
          </a:xfrm>
        </p:spPr>
        <p:txBody>
          <a:bodyPr>
            <a:normAutofit/>
          </a:bodyPr>
          <a:lstStyle/>
          <a:p>
            <a:r>
              <a:rPr lang="en-GB" sz="4000" b="1" dirty="0"/>
              <a:t>Submitting Your Campaign</a:t>
            </a:r>
          </a:p>
        </p:txBody>
      </p:sp>
      <p:pic>
        <p:nvPicPr>
          <p:cNvPr id="5" name="Graphic 4" descr="Remote learning science with solid fill">
            <a:extLst>
              <a:ext uri="{FF2B5EF4-FFF2-40B4-BE49-F238E27FC236}">
                <a16:creationId xmlns:a16="http://schemas.microsoft.com/office/drawing/2014/main" id="{D912296A-A15B-4EB7-9658-DDBB76387CD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9725" y="487410"/>
            <a:ext cx="1203278" cy="1203278"/>
          </a:xfrm>
          <a:prstGeom prst="rect">
            <a:avLst/>
          </a:prstGeom>
        </p:spPr>
      </p:pic>
      <p:pic>
        <p:nvPicPr>
          <p:cNvPr id="9" name="Graphic 8" descr="Cursor with solid fill">
            <a:extLst>
              <a:ext uri="{FF2B5EF4-FFF2-40B4-BE49-F238E27FC236}">
                <a16:creationId xmlns:a16="http://schemas.microsoft.com/office/drawing/2014/main" id="{E87CF9B6-17CD-48C1-8FC4-5A220957B66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418980" y="776288"/>
            <a:ext cx="738613" cy="738613"/>
          </a:xfrm>
          <a:prstGeom prst="rect">
            <a:avLst/>
          </a:prstGeom>
        </p:spPr>
      </p:pic>
    </p:spTree>
    <p:extLst>
      <p:ext uri="{BB962C8B-B14F-4D97-AF65-F5344CB8AC3E}">
        <p14:creationId xmlns:p14="http://schemas.microsoft.com/office/powerpoint/2010/main" val="1514048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0A888-B217-4C39-9F8D-24E8570AEE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D5DB964-E936-49E0-A812-3C5A172D548E}"/>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038EE3A1-3985-40CD-9735-F33B65C88F42}"/>
              </a:ext>
            </a:extLst>
          </p:cNvPr>
          <p:cNvPicPr>
            <a:picLocks noChangeAspect="1"/>
          </p:cNvPicPr>
          <p:nvPr/>
        </p:nvPicPr>
        <p:blipFill>
          <a:blip r:embed="rId2"/>
          <a:stretch>
            <a:fillRect/>
          </a:stretch>
        </p:blipFill>
        <p:spPr>
          <a:xfrm>
            <a:off x="1520326" y="0"/>
            <a:ext cx="8449658" cy="6015789"/>
          </a:xfrm>
          <a:prstGeom prst="rect">
            <a:avLst/>
          </a:prstGeom>
        </p:spPr>
      </p:pic>
    </p:spTree>
    <p:extLst>
      <p:ext uri="{BB962C8B-B14F-4D97-AF65-F5344CB8AC3E}">
        <p14:creationId xmlns:p14="http://schemas.microsoft.com/office/powerpoint/2010/main" val="1406545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6" name="Content Placeholder 5" descr="Graphical user interface, text, application, chat or text message&#10;&#10;Description automatically generated">
            <a:extLst>
              <a:ext uri="{FF2B5EF4-FFF2-40B4-BE49-F238E27FC236}">
                <a16:creationId xmlns:a16="http://schemas.microsoft.com/office/drawing/2014/main" id="{BB12AD46-20BE-4A32-BC0B-A566656F433D}"/>
              </a:ext>
            </a:extLst>
          </p:cNvPr>
          <p:cNvPicPr>
            <a:picLocks noGrp="1" noChangeAspect="1"/>
          </p:cNvPicPr>
          <p:nvPr>
            <p:ph idx="1"/>
          </p:nvPr>
        </p:nvPicPr>
        <p:blipFill rotWithShape="1">
          <a:blip r:embed="rId2"/>
          <a:srcRect l="6649"/>
          <a:stretch/>
        </p:blipFill>
        <p:spPr>
          <a:xfrm>
            <a:off x="20" y="1282"/>
            <a:ext cx="12191980" cy="6856718"/>
          </a:xfrm>
          <a:prstGeom prst="rect">
            <a:avLst/>
          </a:prstGeom>
        </p:spPr>
      </p:pic>
    </p:spTree>
    <p:extLst>
      <p:ext uri="{BB962C8B-B14F-4D97-AF65-F5344CB8AC3E}">
        <p14:creationId xmlns:p14="http://schemas.microsoft.com/office/powerpoint/2010/main" val="680192684"/>
      </p:ext>
    </p:extLst>
  </p:cSld>
  <p:clrMapOvr>
    <a:masterClrMapping/>
  </p:clrMapOvr>
</p:sld>
</file>

<file path=ppt/theme/theme1.xml><?xml version="1.0" encoding="utf-8"?>
<a:theme xmlns:a="http://schemas.openxmlformats.org/drawingml/2006/main" name="bridge2business - Mas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260F19BB3EE849A59A43BC5B39839F" ma:contentTypeVersion="13" ma:contentTypeDescription="Create a new document." ma:contentTypeScope="" ma:versionID="2cd8c3c8093925e2f2ec5e76bdaf244b">
  <xsd:schema xmlns:xsd="http://www.w3.org/2001/XMLSchema" xmlns:xs="http://www.w3.org/2001/XMLSchema" xmlns:p="http://schemas.microsoft.com/office/2006/metadata/properties" xmlns:ns2="ba219be7-c6b8-45e9-a9c6-75b9a59cf5e5" xmlns:ns3="44298118-9cdd-4cd2-bf08-2135060a9396" targetNamespace="http://schemas.microsoft.com/office/2006/metadata/properties" ma:root="true" ma:fieldsID="c078b969574740a7ecac5a011582e44e" ns2:_="" ns3:_="">
    <xsd:import namespace="ba219be7-c6b8-45e9-a9c6-75b9a59cf5e5"/>
    <xsd:import namespace="44298118-9cdd-4cd2-bf08-2135060a939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219be7-c6b8-45e9-a9c6-75b9a59cf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4298118-9cdd-4cd2-bf08-2135060a93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4298118-9cdd-4cd2-bf08-2135060a9396">
      <UserInfo>
        <DisplayName>Lisa Wardlaw</DisplayName>
        <AccountId>17</AccountId>
        <AccountType/>
      </UserInfo>
    </SharedWithUsers>
  </documentManagement>
</p:properties>
</file>

<file path=customXml/itemProps1.xml><?xml version="1.0" encoding="utf-8"?>
<ds:datastoreItem xmlns:ds="http://schemas.openxmlformats.org/officeDocument/2006/customXml" ds:itemID="{677ABEB1-9049-4D56-921D-BC2CD8C3144C}">
  <ds:schemaRefs>
    <ds:schemaRef ds:uri="http://schemas.microsoft.com/sharepoint/v3/contenttype/forms"/>
  </ds:schemaRefs>
</ds:datastoreItem>
</file>

<file path=customXml/itemProps2.xml><?xml version="1.0" encoding="utf-8"?>
<ds:datastoreItem xmlns:ds="http://schemas.openxmlformats.org/officeDocument/2006/customXml" ds:itemID="{A3AA5E76-56C9-4F60-84A5-7286EFCDC8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219be7-c6b8-45e9-a9c6-75b9a59cf5e5"/>
    <ds:schemaRef ds:uri="44298118-9cdd-4cd2-bf08-2135060a93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D69FCA9-E794-4C31-90C1-99AEDA56B3D5}">
  <ds:schemaRefs>
    <ds:schemaRef ds:uri="44298118-9cdd-4cd2-bf08-2135060a939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bridge2business - Master</Template>
  <TotalTime>13043</TotalTime>
  <Words>1139</Words>
  <Application>Microsoft Office PowerPoint</Application>
  <PresentationFormat>Widescreen</PresentationFormat>
  <Paragraphs>142</Paragraphs>
  <Slides>20</Slides>
  <Notes>14</Notes>
  <HiddenSlides>0</HiddenSlides>
  <MMClips>1</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bridge2business - Master</vt:lpstr>
      <vt:lpstr>Women Into STEM</vt:lpstr>
      <vt:lpstr>Teams Etiquette</vt:lpstr>
      <vt:lpstr>Today’s Session</vt:lpstr>
      <vt:lpstr>Today’s Topics</vt:lpstr>
      <vt:lpstr>PowerPoint Presentation</vt:lpstr>
      <vt:lpstr>Timeline</vt:lpstr>
      <vt:lpstr>Submitting Your Campaign</vt:lpstr>
      <vt:lpstr>PowerPoint Presentation</vt:lpstr>
      <vt:lpstr>PowerPoint Presentation</vt:lpstr>
      <vt:lpstr>The Showcase Event</vt:lpstr>
      <vt:lpstr>PowerPoint Presentation</vt:lpstr>
      <vt:lpstr>PowerPoint Presentation</vt:lpstr>
      <vt:lpstr>PowerPoint Presentation</vt:lpstr>
      <vt:lpstr>Circular Design Strategies</vt:lpstr>
      <vt:lpstr>Circular Design Strategies</vt:lpstr>
      <vt:lpstr>Rolls Royce Circular Business Model</vt:lpstr>
      <vt:lpstr>Top Tips</vt:lpstr>
      <vt:lpstr>PowerPoint Presentation</vt:lpstr>
      <vt:lpstr>PowerPoint Presentation</vt:lpstr>
      <vt:lpstr>Any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Idea Generation</dc:title>
  <dc:creator>Kirsty Hepburn</dc:creator>
  <cp:lastModifiedBy>Morven McColl</cp:lastModifiedBy>
  <cp:revision>21</cp:revision>
  <dcterms:created xsi:type="dcterms:W3CDTF">2021-02-02T14:26:02Z</dcterms:created>
  <dcterms:modified xsi:type="dcterms:W3CDTF">2023-03-16T14:34:01Z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0x01010077260F19BB3EE849A59A43BC5B39839F</vt:lpwstr>
  </property>
</Properties>
</file>